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9"/>
  </p:notesMasterIdLst>
  <p:sldIdLst>
    <p:sldId id="328" r:id="rId2"/>
    <p:sldId id="360" r:id="rId3"/>
    <p:sldId id="363" r:id="rId4"/>
    <p:sldId id="374" r:id="rId5"/>
    <p:sldId id="375" r:id="rId6"/>
    <p:sldId id="364" r:id="rId7"/>
    <p:sldId id="376" r:id="rId8"/>
    <p:sldId id="369" r:id="rId9"/>
    <p:sldId id="370" r:id="rId10"/>
    <p:sldId id="371" r:id="rId11"/>
    <p:sldId id="372" r:id="rId12"/>
    <p:sldId id="365" r:id="rId13"/>
    <p:sldId id="373" r:id="rId14"/>
    <p:sldId id="377" r:id="rId15"/>
    <p:sldId id="378" r:id="rId16"/>
    <p:sldId id="379" r:id="rId17"/>
    <p:sldId id="346" r:id="rId18"/>
  </p:sldIdLst>
  <p:sldSz cx="12192000" cy="6858000"/>
  <p:notesSz cx="6858000" cy="9144000"/>
  <p:embeddedFontLst>
    <p:embeddedFont>
      <p:font typeface="Calibri Light" pitchFamily="34" charset="0"/>
      <p:regular r:id="rId20"/>
      <p:italic r:id="rId21"/>
    </p:embeddedFont>
    <p:embeddedFont>
      <p:font typeface="Cambria Math" pitchFamily="18" charset="0"/>
      <p:regular r:id="rId22"/>
    </p:embeddedFont>
    <p:embeddedFont>
      <p:font typeface="Calibri" pitchFamily="34" charset="0"/>
      <p:regular r:id="rId23"/>
      <p:bold r:id="rId24"/>
      <p:italic r:id="rId25"/>
      <p:bold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DEA"/>
    <a:srgbClr val="434343"/>
    <a:srgbClr val="FFFFFF"/>
    <a:srgbClr val="D4E6FF"/>
    <a:srgbClr val="000000"/>
    <a:srgbClr val="232323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6296"/>
  </p:normalViewPr>
  <p:slideViewPr>
    <p:cSldViewPr snapToGrid="0" snapToObjects="1">
      <p:cViewPr>
        <p:scale>
          <a:sx n="80" d="100"/>
          <a:sy n="80" d="100"/>
        </p:scale>
        <p:origin x="-132" y="-48"/>
      </p:cViewPr>
      <p:guideLst>
        <p:guide orient="horz" pos="2160"/>
        <p:guide pos="3840"/>
      </p:guideLst>
    </p:cSldViewPr>
  </p:slideViewPr>
  <p:notesTextViewPr>
    <p:cViewPr>
      <p:scale>
        <a:sx n="155" d="100"/>
        <a:sy n="15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37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371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1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692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65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671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1894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286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967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431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6503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917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323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image" Target="../media/image360.png"/><Relationship Id="rId7" Type="http://schemas.openxmlformats.org/officeDocument/2006/relationships/image" Target="../media/image38.png"/><Relationship Id="rId12" Type="http://schemas.openxmlformats.org/officeDocument/2006/relationships/image" Target="../media/image40.png"/><Relationship Id="rId17" Type="http://schemas.openxmlformats.org/officeDocument/2006/relationships/image" Target="../media/image49.png"/><Relationship Id="rId2" Type="http://schemas.openxmlformats.org/officeDocument/2006/relationships/image" Target="../media/image2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370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7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12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290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821127"/>
              </p:ext>
            </p:extLst>
          </p:nvPr>
        </p:nvGraphicFramePr>
        <p:xfrm>
          <a:off x="463433" y="4526733"/>
          <a:ext cx="8463284" cy="2407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7691"/>
                <a:gridCol w="3015927"/>
                <a:gridCol w="2679666"/>
              </a:tblGrid>
              <a:tr h="633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6DEA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>
                          <a:solidFill>
                            <a:schemeClr val="bg1"/>
                          </a:solidFill>
                          <a:latin typeface="ALS Sector Regular" panose="02000000000000000000" pitchFamily="50" charset="0"/>
                          <a:cs typeface="ALS Sector Regular" panose="02000000000000000000" pitchFamily="50" charset="0"/>
                        </a:rPr>
                        <a:t>РК6—46Б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6DEA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err="1" smtClean="0">
                          <a:solidFill>
                            <a:schemeClr val="bg1">
                              <a:alpha val="50000"/>
                            </a:schemeClr>
                          </a:solidFill>
                          <a:latin typeface="ALS Sector Regular" pitchFamily="2" charset="0"/>
                          <a:cs typeface="ALS Sector Regular" pitchFamily="2" charset="0"/>
                        </a:rPr>
                        <a:t>Базикалова</a:t>
                      </a:r>
                      <a:r>
                        <a:rPr lang="ru-RU" sz="2800" dirty="0" smtClean="0">
                          <a:solidFill>
                            <a:schemeClr val="bg1">
                              <a:alpha val="50000"/>
                            </a:schemeClr>
                          </a:solidFill>
                          <a:latin typeface="ALS Sector Regular" pitchFamily="2" charset="0"/>
                          <a:cs typeface="ALS Sector Regular" pitchFamily="2" charset="0"/>
                        </a:rPr>
                        <a:t> А.</a:t>
                      </a:r>
                      <a:endParaRPr lang="ru-RU" sz="2800" dirty="0" smtClean="0"/>
                    </a:p>
                    <a:p>
                      <a:pPr>
                        <a:buClr>
                          <a:srgbClr val="176DEA"/>
                        </a:buClr>
                      </a:pP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>
                          <a:srgbClr val="176DEA"/>
                        </a:buClr>
                      </a:pPr>
                      <a:endParaRPr lang="ru-RU" sz="2800" dirty="0"/>
                    </a:p>
                  </a:txBody>
                  <a:tcPr/>
                </a:tc>
              </a:tr>
              <a:tr h="7933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6DEA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>
                          <a:solidFill>
                            <a:schemeClr val="bg1">
                              <a:alpha val="50000"/>
                            </a:schemeClr>
                          </a:solidFill>
                          <a:latin typeface="ALS Sector Regular" pitchFamily="2" charset="0"/>
                          <a:cs typeface="ALS Sector Regular" pitchFamily="2" charset="0"/>
                        </a:rPr>
                        <a:t>Бригада №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6DEA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ru-RU" sz="2800" dirty="0" smtClean="0">
                        <a:solidFill>
                          <a:schemeClr val="bg1">
                            <a:alpha val="50000"/>
                          </a:schemeClr>
                        </a:solidFill>
                        <a:latin typeface="ALS Sector Regular" pitchFamily="2" charset="0"/>
                        <a:cs typeface="ALS Sector Regula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>
                          <a:srgbClr val="176DEA"/>
                        </a:buClr>
                      </a:pP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>
                          <a:srgbClr val="176DEA"/>
                        </a:buClr>
                      </a:pPr>
                      <a:endParaRPr lang="ru-RU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Clr>
                          <a:srgbClr val="176DEA"/>
                        </a:buClr>
                      </a:pPr>
                      <a:endParaRPr lang="ru-RU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>
                          <a:srgbClr val="176DEA"/>
                        </a:buClr>
                      </a:pPr>
                      <a:endParaRPr lang="ru-RU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Clr>
                          <a:srgbClr val="176DEA"/>
                        </a:buClr>
                      </a:pPr>
                      <a:endParaRPr lang="ru-RU" sz="28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Заголовок 1">
            <a:extLst>
              <a:ext uri="{FF2B5EF4-FFF2-40B4-BE49-F238E27FC236}">
                <a16:creationId xmlns=""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3" y="1031991"/>
            <a:ext cx="11211339" cy="411132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Домашнее задание №1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Московский государственный технический университет им. Н</a:t>
            </a:r>
            <a:r>
              <a:rPr lang="ru-RU" sz="2400" dirty="0" smtClean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. Э</a:t>
            </a:r>
            <a:r>
              <a:rPr lang="ru-RU" sz="24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. Баумана</a:t>
            </a: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/>
          <p:cNvSpPr/>
          <p:nvPr/>
        </p:nvSpPr>
        <p:spPr>
          <a:xfrm>
            <a:off x="262126" y="320065"/>
            <a:ext cx="2539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4400" b="1" dirty="0">
                <a:solidFill>
                  <a:srgbClr val="176DEA"/>
                </a:solidFill>
              </a:rPr>
              <a:t>Решение: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262126" y="1040363"/>
            <a:ext cx="5474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arenR"/>
            </a:pPr>
            <a:r>
              <a:rPr lang="ru-RU" sz="2800" dirty="0" smtClean="0"/>
              <a:t>Найдём</a:t>
            </a:r>
            <a:r>
              <a:rPr lang="en-US" sz="2800" dirty="0" smtClean="0"/>
              <a:t> </a:t>
            </a:r>
            <a:r>
              <a:rPr lang="ru-RU" sz="2800" b="1" dirty="0" smtClean="0">
                <a:solidFill>
                  <a:srgbClr val="176DEA"/>
                </a:solidFill>
              </a:rPr>
              <a:t>ускорение</a:t>
            </a:r>
            <a:r>
              <a:rPr lang="ru-RU" sz="2800" dirty="0" smtClean="0"/>
              <a:t> точки </a:t>
            </a:r>
            <a:r>
              <a:rPr lang="ru-RU" sz="2800" dirty="0"/>
              <a:t>в </a:t>
            </a:r>
            <a:r>
              <a:rPr lang="ru-RU" sz="2800" b="1" dirty="0">
                <a:solidFill>
                  <a:srgbClr val="176DEA"/>
                </a:solidFill>
              </a:rPr>
              <a:t>ПСК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483380" y="1681277"/>
                <a:ext cx="2248629" cy="564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acc>
                        <m:accPr>
                          <m:chr m:val="̈"/>
                          <m:ctrlPr>
                            <a:rPr lang="ru-RU" sz="28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/>
                            </a:rPr>
                            <m:t>𝑟</m:t>
                          </m:r>
                        </m:e>
                      </m:acc>
                      <m:r>
                        <a:rPr lang="en-US" sz="2800" i="1">
                          <a:latin typeface="Cambria Math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ru-RU" sz="28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/>
                            </a:rPr>
                            <m:t>𝑟</m:t>
                          </m:r>
                        </m:e>
                      </m:acc>
                      <m:sSup>
                        <m:sSupPr>
                          <m:ctrlPr>
                            <a:rPr lang="ru-RU" sz="2800" i="1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𝜑</m:t>
                              </m:r>
                            </m:e>
                          </m:acc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80" y="1681277"/>
                <a:ext cx="2248629" cy="56470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458969" y="2845022"/>
                <a:ext cx="2943819" cy="6647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/>
                                </a:rPr>
                                <m:t>𝜑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8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ru-RU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28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69" y="2845022"/>
                <a:ext cx="2943819" cy="66473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544084" y="2321802"/>
                <a:ext cx="12760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acc>
                        <m:accPr>
                          <m:chr m:val="̈"/>
                          <m:ctrlPr>
                            <a:rPr lang="ru-RU" sz="28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84" y="2321802"/>
                <a:ext cx="1276055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Прямоугольник 24"/>
          <p:cNvSpPr/>
          <p:nvPr/>
        </p:nvSpPr>
        <p:spPr>
          <a:xfrm>
            <a:off x="9160184" y="3730428"/>
            <a:ext cx="3031816" cy="3127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"/>
          <a:stretch/>
        </p:blipFill>
        <p:spPr bwMode="auto">
          <a:xfrm>
            <a:off x="6575157" y="1040363"/>
            <a:ext cx="4823155" cy="4836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9861477" y="1169564"/>
                <a:ext cx="697179" cy="394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477" y="1169564"/>
                <a:ext cx="697179" cy="394019"/>
              </a:xfrm>
              <a:prstGeom prst="rect">
                <a:avLst/>
              </a:prstGeom>
              <a:blipFill rotWithShape="1">
                <a:blip r:embed="rId8"/>
                <a:stretch>
                  <a:fillRect t="-6250" b="-203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7181793" y="1215551"/>
                <a:ext cx="399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793" y="1215551"/>
                <a:ext cx="399597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0854320" y="1693524"/>
                <a:ext cx="351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4320" y="1693524"/>
                <a:ext cx="35163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9461880" y="2992723"/>
                <a:ext cx="399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880" y="2992723"/>
                <a:ext cx="399597" cy="369332"/>
              </a:xfrm>
              <a:prstGeom prst="rect">
                <a:avLst/>
              </a:prstGeom>
              <a:blipFill rotWithShape="1">
                <a:blip r:embed="rId1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3345098" y="4555190"/>
                <a:ext cx="486865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098" y="4555190"/>
                <a:ext cx="486865" cy="391261"/>
              </a:xfrm>
              <a:prstGeom prst="rect">
                <a:avLst/>
              </a:prstGeom>
              <a:blipFill rotWithShape="1"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4087422" y="4530581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422" y="4530581"/>
                <a:ext cx="380232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82;p10">
            <a:extLst>
              <a:ext uri="{FF2B5EF4-FFF2-40B4-BE49-F238E27FC236}">
                <a16:creationId xmlns:a16="http://schemas.microsoft.com/office/drawing/2014/main" xmlns="" id="{E1F50917-96C6-24BC-A19A-3412F2B69413}"/>
              </a:ext>
            </a:extLst>
          </p:cNvPr>
          <p:cNvSpPr/>
          <p:nvPr/>
        </p:nvSpPr>
        <p:spPr>
          <a:xfrm>
            <a:off x="507827" y="4020424"/>
            <a:ext cx="5228939" cy="869792"/>
          </a:xfrm>
          <a:prstGeom prst="roundRect">
            <a:avLst>
              <a:gd name="adj" fmla="val 10217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endParaRPr lang="ru-RU" sz="10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458969" y="3986687"/>
                <a:ext cx="5293116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sz="2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/>
                                </a:rPr>
                                <m:t>𝜑</m:t>
                              </m:r>
                            </m:sub>
                          </m:sSub>
                        </m:e>
                      </m:d>
                      <m:r>
                        <a:rPr lang="ru-RU" sz="28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/>
                            </a:rPr>
                            <m:t>𝟐𝟖</m:t>
                          </m:r>
                        </m:num>
                        <m:den>
                          <m:r>
                            <a:rPr lang="en-US" sz="2800" b="1" i="1">
                              <a:latin typeface="Cambria Math"/>
                            </a:rPr>
                            <m:t>𝟗</m:t>
                          </m:r>
                        </m:den>
                      </m:f>
                      <m:r>
                        <a:rPr lang="ru-RU" sz="2800" b="1" i="1">
                          <a:latin typeface="Cambria Math"/>
                        </a:rPr>
                        <m:t>∗</m:t>
                      </m:r>
                      <m:r>
                        <a:rPr lang="en-US" sz="2800" b="1" i="1">
                          <a:latin typeface="Cambria Math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ru-RU" sz="2800" b="1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sz="2800" b="1" i="1">
                              <a:latin typeface="Cambria Math"/>
                            </a:rPr>
                            <m:t>𝟒</m:t>
                          </m:r>
                          <m:sSup>
                            <m:sSupPr>
                              <m:ctrlPr>
                                <a:rPr lang="ru-RU" sz="28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>
                              <a:latin typeface="Cambria Math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/>
                            </a:rPr>
                            <m:t>𝟗</m:t>
                          </m:r>
                        </m:e>
                      </m:rad>
                      <m:r>
                        <a:rPr lang="ru-RU" sz="2800" b="1" i="1">
                          <a:latin typeface="Cambria Math"/>
                        </a:rPr>
                        <m:t>≈</m:t>
                      </m:r>
                      <m:r>
                        <a:rPr lang="en-US" sz="2800" b="1" i="1">
                          <a:latin typeface="Cambria Math"/>
                        </a:rPr>
                        <m:t>𝟔𝟖</m:t>
                      </m:r>
                      <m:r>
                        <a:rPr lang="en-US" sz="2800" b="1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ru-RU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800" b="1" i="1">
                              <a:latin typeface="Cambria Math"/>
                            </a:rPr>
                            <m:t>м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ru-RU" sz="2800" b="1" i="1">
                                  <a:latin typeface="Cambria Math"/>
                                </a:rPr>
                                <m:t>с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69" y="3986687"/>
                <a:ext cx="5293116" cy="90178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Прямая со стрелкой 34"/>
          <p:cNvCxnSpPr/>
          <p:nvPr/>
        </p:nvCxnSpPr>
        <p:spPr>
          <a:xfrm>
            <a:off x="3241775" y="5548616"/>
            <a:ext cx="1680543" cy="0"/>
          </a:xfrm>
          <a:prstGeom prst="straightConnector1">
            <a:avLst/>
          </a:prstGeom>
          <a:ln w="38100">
            <a:solidFill>
              <a:srgbClr val="176DE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3241775" y="5548616"/>
            <a:ext cx="0" cy="2806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3241775" y="5829273"/>
            <a:ext cx="1680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4922318" y="5565088"/>
            <a:ext cx="0" cy="2806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>
            <a:off x="3241775" y="5829273"/>
            <a:ext cx="16805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 стрелкой 39"/>
          <p:cNvCxnSpPr/>
          <p:nvPr/>
        </p:nvCxnSpPr>
        <p:spPr>
          <a:xfrm flipH="1">
            <a:off x="3241775" y="5845745"/>
            <a:ext cx="16805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Прямоугольник 40"/>
              <p:cNvSpPr/>
              <p:nvPr/>
            </p:nvSpPr>
            <p:spPr>
              <a:xfrm>
                <a:off x="3729974" y="5977385"/>
                <a:ext cx="8755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/>
                        </a:rPr>
                        <m:t>𝟐𝟎</m:t>
                      </m:r>
                      <m:r>
                        <a:rPr lang="ru-RU" b="1" i="1" smtClean="0">
                          <a:latin typeface="Cambria Math"/>
                        </a:rPr>
                        <m:t> мм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1" name="Прямоугольник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974" y="5977385"/>
                <a:ext cx="875561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Прямоугольник 41"/>
              <p:cNvSpPr/>
              <p:nvPr/>
            </p:nvSpPr>
            <p:spPr>
              <a:xfrm>
                <a:off x="544084" y="5255136"/>
                <a:ext cx="2427588" cy="1020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</a:rPr>
                        <m:t>𝟎</m:t>
                      </m:r>
                      <m:r>
                        <a:rPr lang="en-US" sz="2800" b="1" i="1" smtClean="0">
                          <a:latin typeface="Cambria Math"/>
                        </a:rPr>
                        <m:t>,</m:t>
                      </m:r>
                      <m:r>
                        <a:rPr lang="en-US" sz="2800" b="1" i="1" smtClean="0">
                          <a:latin typeface="Cambria Math"/>
                        </a:rPr>
                        <m:t>𝟑</m:t>
                      </m:r>
                      <m:f>
                        <m:fPr>
                          <m:ctrlPr>
                            <a:rPr lang="ru-RU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800" b="1" i="1">
                              <a:latin typeface="Cambria Math"/>
                            </a:rPr>
                            <m:t>мм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ru-RU" sz="2800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/>
                                </a:rPr>
                                <m:t>м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u-RU" sz="28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с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2" name="Прямоугольник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84" y="5255136"/>
                <a:ext cx="2427588" cy="1020921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Прямоугольник 42"/>
              <p:cNvSpPr/>
              <p:nvPr/>
            </p:nvSpPr>
            <p:spPr>
              <a:xfrm>
                <a:off x="3891930" y="5070470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𝒂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3" name="Прямоугольник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930" y="5070470"/>
                <a:ext cx="380232" cy="36933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70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261702" y="320065"/>
            <a:ext cx="2539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4400" b="1" dirty="0">
                <a:solidFill>
                  <a:srgbClr val="176DEA"/>
                </a:solidFill>
              </a:rPr>
              <a:t>Решение: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62126" y="1040363"/>
            <a:ext cx="5800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arenR"/>
            </a:pPr>
            <a:r>
              <a:rPr lang="ru-RU" sz="2800" dirty="0"/>
              <a:t>Найдём </a:t>
            </a:r>
            <a:r>
              <a:rPr lang="ru-RU" sz="2800" b="1" dirty="0">
                <a:solidFill>
                  <a:srgbClr val="176DEA"/>
                </a:solidFill>
              </a:rPr>
              <a:t>скорость</a:t>
            </a:r>
            <a:r>
              <a:rPr lang="ru-RU" sz="2800" dirty="0"/>
              <a:t> точки </a:t>
            </a:r>
            <a:r>
              <a:rPr lang="ru-RU" sz="2800" dirty="0" smtClean="0"/>
              <a:t>при </a:t>
            </a:r>
            <a:r>
              <a:rPr lang="ru-RU" sz="2800" b="1" dirty="0" smtClean="0">
                <a:solidFill>
                  <a:srgbClr val="176DEA"/>
                </a:solidFill>
              </a:rPr>
              <a:t>ЕСЗД</a:t>
            </a:r>
            <a:endParaRPr lang="ru-RU" sz="2800" b="1" dirty="0">
              <a:solidFill>
                <a:srgbClr val="176DE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471526" y="1831993"/>
                <a:ext cx="41504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sz="2800" dirty="0"/>
                        <m:t>Перейдём от ДСК к </m:t>
                      </m:r>
                      <m:r>
                        <m:rPr>
                          <m:nor/>
                        </m:rPr>
                        <a:rPr lang="ru-RU" sz="2800" b="0" i="0" dirty="0" smtClean="0"/>
                        <m:t>ЕСЗД</m:t>
                      </m:r>
                      <m:r>
                        <m:rPr>
                          <m:nor/>
                        </m:rPr>
                        <a:rPr lang="ru-RU" sz="2800" dirty="0"/>
                        <m:t>: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26" y="1831993"/>
                <a:ext cx="4150495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62126" y="3592364"/>
                <a:ext cx="10519162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ru-RU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ru-RU" sz="2800" i="1">
                              <a:latin typeface="Cambria Math"/>
                            </a:rPr>
                            <m:t>𝑡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/>
                                    </a:rPr>
                                    <m:t>784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ru-RU" sz="28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ru-RU" sz="2800" i="1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/>
                                </a:rPr>
                                <m:t>)+</m:t>
                              </m:r>
                              <m:f>
                                <m:f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/>
                                    </a:rPr>
                                    <m:t>784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ru-RU" sz="28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ru-RU" sz="2800" i="1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</m:e>
                      </m:nary>
                      <m:r>
                        <a:rPr lang="ru-RU" sz="2800" i="1">
                          <a:latin typeface="Cambria Math"/>
                        </a:rPr>
                        <m:t>𝑑𝑡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6" y="3592364"/>
                <a:ext cx="10519162" cy="136537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82;p10">
            <a:extLst>
              <a:ext uri="{FF2B5EF4-FFF2-40B4-BE49-F238E27FC236}">
                <a16:creationId xmlns:a16="http://schemas.microsoft.com/office/drawing/2014/main" xmlns="" id="{E1F50917-96C6-24BC-A19A-3412F2B69413}"/>
              </a:ext>
            </a:extLst>
          </p:cNvPr>
          <p:cNvSpPr/>
          <p:nvPr/>
        </p:nvSpPr>
        <p:spPr>
          <a:xfrm>
            <a:off x="6890246" y="2000386"/>
            <a:ext cx="3323040" cy="1059171"/>
          </a:xfrm>
          <a:prstGeom prst="roundRect">
            <a:avLst>
              <a:gd name="adj" fmla="val 10217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ctr" anchorCtr="0">
            <a:noAutofit/>
          </a:bodyPr>
          <a:lstStyle/>
          <a:p>
            <a:pPr algn="ctr"/>
            <a:endParaRPr lang="ru-RU" sz="2800" b="1" dirty="0">
              <a:solidFill>
                <a:srgbClr val="434343"/>
              </a:solidFill>
              <a:ea typeface="Roboto Medium"/>
              <a:cs typeface="ALS Sector Regular" pitchFamily="2" charset="0"/>
              <a:sym typeface="Roboto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7212150" y="1996509"/>
                <a:ext cx="2820626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𝑺</m:t>
                      </m:r>
                      <m:r>
                        <a:rPr lang="ru-RU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ru-RU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0" i="1">
                                  <a:latin typeface="Cambria Math"/>
                                </a:rPr>
                                <m:t>28</m:t>
                              </m:r>
                            </m:num>
                            <m:den>
                              <m:r>
                                <a:rPr lang="en-US" sz="2800" b="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2800" b="0" i="1">
                          <a:latin typeface="Cambria Math"/>
                        </a:rPr>
                        <m:t>∗</m:t>
                      </m:r>
                      <m:r>
                        <a:rPr lang="en-US" sz="2800" b="0" i="1">
                          <a:latin typeface="Cambria Math"/>
                        </a:rPr>
                        <m:t>𝜋</m:t>
                      </m:r>
                      <m:r>
                        <a:rPr lang="en-US" sz="2800" b="0" i="1">
                          <a:latin typeface="Cambria Math"/>
                        </a:rPr>
                        <m:t>∗</m:t>
                      </m:r>
                      <m:r>
                        <a:rPr lang="en-US" sz="2800" b="0" i="1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150" y="1996509"/>
                <a:ext cx="2820626" cy="10604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471526" y="2526751"/>
                <a:ext cx="3196709" cy="10656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𝑆</m:t>
                      </m:r>
                      <m:r>
                        <a:rPr lang="en-US" sz="2800" i="1">
                          <a:latin typeface="Cambria Math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ru-RU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ru-RU" sz="2800" i="1">
                              <a:latin typeface="Cambria Math"/>
                            </a:rPr>
                            <m:t>𝑡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ru-RU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sz="2800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28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ru-RU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ru-RU" sz="2800" i="1">
                          <a:latin typeface="Cambria Math"/>
                        </a:rPr>
                        <m:t>𝑑𝑡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26" y="2526751"/>
                <a:ext cx="3196709" cy="106561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0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261702" y="320065"/>
            <a:ext cx="2539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4400" b="1" dirty="0">
                <a:solidFill>
                  <a:srgbClr val="176DEA"/>
                </a:solidFill>
              </a:rPr>
              <a:t>Решение: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62126" y="1040363"/>
            <a:ext cx="5800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arenR"/>
            </a:pPr>
            <a:r>
              <a:rPr lang="ru-RU" sz="2800" dirty="0"/>
              <a:t>Найдём </a:t>
            </a:r>
            <a:r>
              <a:rPr lang="ru-RU" sz="2800" b="1" dirty="0">
                <a:solidFill>
                  <a:srgbClr val="176DEA"/>
                </a:solidFill>
              </a:rPr>
              <a:t>скорость</a:t>
            </a:r>
            <a:r>
              <a:rPr lang="ru-RU" sz="2800" dirty="0"/>
              <a:t> точки </a:t>
            </a:r>
            <a:r>
              <a:rPr lang="ru-RU" sz="2800" dirty="0" smtClean="0"/>
              <a:t>при </a:t>
            </a:r>
            <a:r>
              <a:rPr lang="ru-RU" sz="2800" b="1" dirty="0" smtClean="0">
                <a:solidFill>
                  <a:srgbClr val="176DEA"/>
                </a:solidFill>
              </a:rPr>
              <a:t>ЕСЗД</a:t>
            </a:r>
            <a:endParaRPr lang="ru-RU" sz="2800" b="1" dirty="0">
              <a:solidFill>
                <a:srgbClr val="176DE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531209" y="2465396"/>
                <a:ext cx="2839945" cy="969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ru-RU" sz="2800" i="1">
                                  <a:latin typeface="Cambria Math"/>
                                </a:rPr>
                                <m:t>𝜏</m:t>
                              </m:r>
                            </m:sup>
                          </m:sSup>
                        </m:e>
                      </m:d>
                      <m:r>
                        <a:rPr lang="ru-RU" sz="28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8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i="1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09" y="2465396"/>
                <a:ext cx="2839945" cy="969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03866" y="1826736"/>
                <a:ext cx="128394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ru-RU" sz="2800" i="1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ru-RU" sz="2800" i="1">
                              <a:latin typeface="Cambria Math"/>
                            </a:rPr>
                            <m:t>𝜏</m:t>
                          </m:r>
                        </m:sup>
                      </m:sSup>
                      <m:r>
                        <a:rPr lang="ru-RU" sz="2800" i="1">
                          <a:latin typeface="Cambria Math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ru-RU" sz="28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sz="2800" i="1">
                              <a:latin typeface="Cambria Math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66" y="1826736"/>
                <a:ext cx="1283941" cy="53957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198327" y="3402492"/>
                <a:ext cx="10722019" cy="13653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sz="2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ru-RU" sz="2800" i="1">
                                  <a:latin typeface="Cambria Math"/>
                                </a:rPr>
                                <m:t>𝜏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800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784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800" i="1"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ru-RU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8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i="1">
                              <a:latin typeface="Cambria Math"/>
                            </a:rPr>
                            <m:t>)+</m:t>
                          </m:r>
                          <m:f>
                            <m:f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784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800" i="1"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latin typeface="Cambria Math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ru-RU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8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i="1">
                              <a:latin typeface="Cambria Math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27" y="3402492"/>
                <a:ext cx="10722019" cy="136537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1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261702" y="320065"/>
            <a:ext cx="2539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4400" b="1" dirty="0">
                <a:solidFill>
                  <a:srgbClr val="176DEA"/>
                </a:solidFill>
              </a:rPr>
              <a:t>Решение: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62126" y="1040363"/>
            <a:ext cx="58003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arenR"/>
            </a:pPr>
            <a:r>
              <a:rPr lang="ru-RU" sz="2800" dirty="0"/>
              <a:t>Найдём </a:t>
            </a:r>
            <a:r>
              <a:rPr lang="ru-RU" sz="2800" b="1" dirty="0">
                <a:solidFill>
                  <a:srgbClr val="176DEA"/>
                </a:solidFill>
              </a:rPr>
              <a:t>скорость</a:t>
            </a:r>
            <a:r>
              <a:rPr lang="ru-RU" sz="2800" dirty="0"/>
              <a:t> точки </a:t>
            </a:r>
            <a:r>
              <a:rPr lang="ru-RU" sz="2800" dirty="0" smtClean="0"/>
              <a:t>при </a:t>
            </a:r>
            <a:r>
              <a:rPr lang="ru-RU" sz="2800" b="1" dirty="0" smtClean="0">
                <a:solidFill>
                  <a:srgbClr val="176DEA"/>
                </a:solidFill>
              </a:rPr>
              <a:t>ЕСЗД</a:t>
            </a:r>
            <a:endParaRPr lang="ru-RU" sz="2800" b="1" dirty="0">
              <a:solidFill>
                <a:srgbClr val="176DEA"/>
              </a:solidFill>
            </a:endParaRPr>
          </a:p>
        </p:txBody>
      </p:sp>
      <p:sp>
        <p:nvSpPr>
          <p:cNvPr id="12" name="Google Shape;82;p10">
            <a:extLst>
              <a:ext uri="{FF2B5EF4-FFF2-40B4-BE49-F238E27FC236}">
                <a16:creationId xmlns:a16="http://schemas.microsoft.com/office/drawing/2014/main" xmlns="" id="{E1F50917-96C6-24BC-A19A-3412F2B69413}"/>
              </a:ext>
            </a:extLst>
          </p:cNvPr>
          <p:cNvSpPr/>
          <p:nvPr/>
        </p:nvSpPr>
        <p:spPr>
          <a:xfrm>
            <a:off x="1408396" y="2738353"/>
            <a:ext cx="3507763" cy="732097"/>
          </a:xfrm>
          <a:prstGeom prst="roundRect">
            <a:avLst>
              <a:gd name="adj" fmla="val 10217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endParaRPr lang="ru-RU" sz="10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1408397" y="2755767"/>
                <a:ext cx="4346344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800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ru-RU" sz="28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ru-RU" sz="2800" b="1" i="1">
                                <a:latin typeface="Cambria Math"/>
                              </a:rPr>
                              <m:t>𝑽</m:t>
                            </m:r>
                          </m:e>
                          <m:sup>
                            <m:r>
                              <a:rPr lang="ru-RU" sz="2800" b="1" i="1">
                                <a:latin typeface="Cambria Math"/>
                              </a:rPr>
                              <m:t>𝝉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b="1" i="1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/>
                          </a:rPr>
                          <m:t>𝟐𝟖</m:t>
                        </m:r>
                      </m:num>
                      <m:den>
                        <m:r>
                          <a:rPr lang="en-US" sz="2800" b="1" i="1">
                            <a:latin typeface="Cambria Math"/>
                          </a:rPr>
                          <m:t>𝟑</m:t>
                        </m:r>
                      </m:den>
                    </m:f>
                    <m:r>
                      <a:rPr lang="en-US" sz="2800" b="1" i="1">
                        <a:latin typeface="Cambria Math"/>
                      </a:rPr>
                      <m:t>∗</m:t>
                    </m:r>
                    <m:r>
                      <a:rPr lang="en-US" sz="2800" b="1" i="1">
                        <a:latin typeface="Cambria Math"/>
                      </a:rPr>
                      <m:t>𝝅</m:t>
                    </m:r>
                    <m:r>
                      <a:rPr lang="en-US" sz="2800" b="1" i="1">
                        <a:latin typeface="Cambria Math"/>
                      </a:rPr>
                      <m:t> ≈</m:t>
                    </m:r>
                    <m:r>
                      <a:rPr lang="en-US" sz="2800" b="1" i="1">
                        <a:latin typeface="Cambria Math"/>
                      </a:rPr>
                      <m:t>𝟐𝟗</m:t>
                    </m:r>
                    <m:r>
                      <a:rPr lang="en-US" sz="2800" b="1" i="1">
                        <a:latin typeface="Cambria Math"/>
                      </a:rPr>
                      <m:t>,</m:t>
                    </m:r>
                    <m:r>
                      <a:rPr lang="en-US" sz="2800" b="1" i="1">
                        <a:latin typeface="Cambria Math"/>
                      </a:rPr>
                      <m:t>𝟑</m:t>
                    </m:r>
                    <m:f>
                      <m:fPr>
                        <m:ctrlPr>
                          <a:rPr lang="ru-RU" sz="28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/>
                          </a:rPr>
                          <m:t>м</m:t>
                        </m:r>
                      </m:num>
                      <m:den>
                        <m:r>
                          <a:rPr lang="en-US" sz="2800" b="1" i="1">
                            <a:latin typeface="Cambria Math"/>
                          </a:rPr>
                          <m:t>с</m:t>
                        </m:r>
                      </m:den>
                    </m:f>
                  </m:oMath>
                </a14:m>
                <a:endParaRPr lang="ru-RU" sz="2800" b="1" i="1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397" y="2755767"/>
                <a:ext cx="4346344" cy="714683"/>
              </a:xfrm>
              <a:prstGeom prst="rect">
                <a:avLst/>
              </a:prstGeom>
              <a:blipFill rotWithShape="1"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/>
          <p:cNvSpPr/>
          <p:nvPr/>
        </p:nvSpPr>
        <p:spPr>
          <a:xfrm>
            <a:off x="9160184" y="3730428"/>
            <a:ext cx="3031816" cy="3127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895" y="1131037"/>
            <a:ext cx="5126577" cy="5198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307478" y="254431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0294256" y="2369021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10294256" y="1478908"/>
                <a:ext cx="3483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𝜏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256" y="1478908"/>
                <a:ext cx="34830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9840935" y="1089506"/>
                <a:ext cx="386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935" y="1089506"/>
                <a:ext cx="386644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11412635" y="3814702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2635" y="3814702"/>
                <a:ext cx="370614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8788799" y="1134230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799" y="1134230"/>
                <a:ext cx="371384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 стрелкой 13"/>
          <p:cNvCxnSpPr/>
          <p:nvPr/>
        </p:nvCxnSpPr>
        <p:spPr>
          <a:xfrm>
            <a:off x="4106087" y="4090348"/>
            <a:ext cx="1680543" cy="0"/>
          </a:xfrm>
          <a:prstGeom prst="straightConnector1">
            <a:avLst/>
          </a:prstGeom>
          <a:ln w="38100">
            <a:solidFill>
              <a:srgbClr val="176DE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106087" y="4090348"/>
            <a:ext cx="0" cy="2806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4106087" y="4371005"/>
            <a:ext cx="1680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5786630" y="4106820"/>
            <a:ext cx="0" cy="2806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4106087" y="4371005"/>
            <a:ext cx="16805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4106087" y="4387477"/>
            <a:ext cx="16805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4594286" y="4519117"/>
                <a:ext cx="8755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/>
                        </a:rPr>
                        <m:t>𝟐𝟎</m:t>
                      </m:r>
                      <m:r>
                        <a:rPr lang="ru-RU" b="1" i="1" smtClean="0">
                          <a:latin typeface="Cambria Math"/>
                        </a:rPr>
                        <m:t> мм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286" y="4519117"/>
                <a:ext cx="87556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4753036" y="3628244"/>
                <a:ext cx="386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𝑽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036" y="3628244"/>
                <a:ext cx="386644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1408396" y="3796868"/>
                <a:ext cx="2694456" cy="906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ru-RU" sz="28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ru-RU" sz="2800" b="1" i="1">
                                  <a:latin typeface="Cambria Math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ru-RU" sz="2800" b="1" i="1">
                                  <a:latin typeface="Cambria Math"/>
                                </a:rPr>
                                <m:t>𝝉</m:t>
                              </m:r>
                            </m:sup>
                          </m:sSup>
                        </m:sub>
                      </m:sSub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>
                        <a:rPr lang="ru-RU" sz="2800" b="1" i="1" smtClean="0">
                          <a:latin typeface="Cambria Math"/>
                        </a:rPr>
                        <m:t>𝟎</m:t>
                      </m:r>
                      <m:r>
                        <a:rPr lang="ru-RU" sz="2800" b="1" i="1" smtClean="0">
                          <a:latin typeface="Cambria Math"/>
                        </a:rPr>
                        <m:t>,</m:t>
                      </m:r>
                      <m:r>
                        <a:rPr lang="ru-RU" sz="2800" b="1" i="1" smtClean="0">
                          <a:latin typeface="Cambria Math"/>
                        </a:rPr>
                        <m:t>𝟔𝟖</m:t>
                      </m:r>
                      <m:r>
                        <a:rPr lang="en-US" sz="2800" b="1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ru-RU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800" b="1" i="1">
                              <a:latin typeface="Cambria Math"/>
                            </a:rPr>
                            <m:t>мм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ru-RU" sz="2800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/>
                                </a:rPr>
                                <m:t>м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/>
                                </a:rPr>
                                <m:t>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396" y="3796868"/>
                <a:ext cx="2694456" cy="90691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46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261702" y="320065"/>
            <a:ext cx="2539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4400" b="1" dirty="0">
                <a:solidFill>
                  <a:srgbClr val="176DEA"/>
                </a:solidFill>
              </a:rPr>
              <a:t>Решение: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62126" y="1040363"/>
            <a:ext cx="6065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arenR"/>
            </a:pPr>
            <a:r>
              <a:rPr lang="ru-RU" sz="2800" dirty="0"/>
              <a:t>Найдём </a:t>
            </a:r>
            <a:r>
              <a:rPr lang="ru-RU" sz="2800" b="1" dirty="0" smtClean="0">
                <a:solidFill>
                  <a:srgbClr val="176DEA"/>
                </a:solidFill>
              </a:rPr>
              <a:t>ускорение</a:t>
            </a:r>
            <a:r>
              <a:rPr lang="ru-RU" sz="2800" dirty="0" smtClean="0"/>
              <a:t> </a:t>
            </a:r>
            <a:r>
              <a:rPr lang="ru-RU" sz="2800" dirty="0"/>
              <a:t>точки </a:t>
            </a:r>
            <a:r>
              <a:rPr lang="ru-RU" sz="2800" dirty="0" smtClean="0"/>
              <a:t>при </a:t>
            </a:r>
            <a:r>
              <a:rPr lang="ru-RU" sz="2800" b="1" dirty="0" smtClean="0">
                <a:solidFill>
                  <a:srgbClr val="176DEA"/>
                </a:solidFill>
              </a:rPr>
              <a:t>ЕСЗД</a:t>
            </a:r>
            <a:endParaRPr lang="ru-RU" sz="2800" b="1" dirty="0">
              <a:solidFill>
                <a:srgbClr val="176DE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46211" y="2504463"/>
                <a:ext cx="7220182" cy="14818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sz="2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𝜏</m:t>
                              </m:r>
                            </m:sup>
                          </m:sSup>
                        </m:e>
                      </m:d>
                      <m:r>
                        <a:rPr lang="en-US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ru-RU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sz="2800" i="1">
                                      <a:latin typeface="Cambria Math"/>
                                    </a:rPr>
                                    <m:t>𝑑𝑉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latin typeface="Cambria Math"/>
                                    </a:rPr>
                                    <m:t>𝜏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800" i="1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ru-RU" sz="28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ru-RU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800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/>
                                </a:rPr>
                                <m:t>𝟐𝟖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/>
                                </a:rPr>
                                <m:t>𝟑</m:t>
                              </m:r>
                            </m:den>
                          </m:f>
                          <m:r>
                            <a:rPr lang="en-US" sz="2800" b="1" i="1">
                              <a:latin typeface="Cambria Math"/>
                            </a:rPr>
                            <m:t>∗</m:t>
                          </m:r>
                          <m:r>
                            <a:rPr lang="en-US" sz="2800" b="1" i="1">
                              <a:latin typeface="Cambria Math"/>
                            </a:rPr>
                            <m:t>𝝅</m:t>
                          </m:r>
                          <m:r>
                            <a:rPr lang="en-US" sz="2800" b="1" i="1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ru-RU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/>
                            </a:rPr>
                            <m:t>𝟐𝟖</m:t>
                          </m:r>
                        </m:num>
                        <m:den>
                          <m:r>
                            <a:rPr lang="en-US" sz="2800" b="1" i="1">
                              <a:latin typeface="Cambria Math"/>
                            </a:rPr>
                            <m:t>𝟑</m:t>
                          </m:r>
                        </m:den>
                      </m:f>
                      <m:r>
                        <a:rPr lang="en-US" sz="2800" b="1" i="1">
                          <a:latin typeface="Cambria Math"/>
                        </a:rPr>
                        <m:t>∗</m:t>
                      </m:r>
                      <m:r>
                        <a:rPr lang="en-US" sz="2800" b="1" i="1">
                          <a:latin typeface="Cambria Math"/>
                        </a:rPr>
                        <m:t>𝝅</m:t>
                      </m:r>
                      <m:r>
                        <a:rPr lang="en-US" sz="2800" b="1" i="1">
                          <a:latin typeface="Cambria Math"/>
                        </a:rPr>
                        <m:t>≈</m:t>
                      </m:r>
                      <m:r>
                        <a:rPr lang="en-US" sz="2800" b="1" i="1">
                          <a:latin typeface="Cambria Math"/>
                        </a:rPr>
                        <m:t>𝟐𝟗</m:t>
                      </m:r>
                      <m:r>
                        <a:rPr lang="en-US" sz="2800" b="1" i="1">
                          <a:latin typeface="Cambria Math"/>
                        </a:rPr>
                        <m:t>,</m:t>
                      </m:r>
                      <m:r>
                        <a:rPr lang="en-US" sz="2800" b="1" i="1">
                          <a:latin typeface="Cambria Math"/>
                        </a:rPr>
                        <m:t>𝟑</m:t>
                      </m:r>
                      <m:r>
                        <a:rPr lang="en-US" sz="2800" b="1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ru-RU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/>
                            </a:rPr>
                            <m:t>м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/>
                                </a:rPr>
                                <m:t>с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dirty="0"/>
              </a:p>
              <a:p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11" y="2504463"/>
                <a:ext cx="7220182" cy="148188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335632" y="1860886"/>
                <a:ext cx="1306576" cy="970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𝜏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=</m:t>
                      </m:r>
                      <m:acc>
                        <m:accPr>
                          <m:chr m:val="̈"/>
                          <m:ctrlPr>
                            <a:rPr lang="ru-RU" sz="28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ru-RU" sz="2800" dirty="0"/>
              </a:p>
              <a:p>
                <a:endParaRPr lang="ru-RU" sz="28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32" y="1860886"/>
                <a:ext cx="1306576" cy="9704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389332" y="3588329"/>
                <a:ext cx="11778559" cy="13653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sz="2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8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ru-RU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28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ru-RU" sz="28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800" b="1" i="1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sz="2800" b="1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800" b="1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>
                                          <a:latin typeface="Cambria Math"/>
                                        </a:rPr>
                                        <m:t>𝟐𝟖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/>
                                        </a:rPr>
                                        <m:t>𝟗</m:t>
                                      </m:r>
                                    </m:den>
                                  </m:f>
                                  <m:r>
                                    <a:rPr lang="ru-RU" sz="2800" b="1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𝝅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ru-RU" sz="2800" b="1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b="1" i="1">
                                          <a:latin typeface="Cambria Math"/>
                                        </a:rPr>
                                        <m:t>𝟒</m:t>
                                      </m:r>
                                      <m:sSup>
                                        <m:sSupPr>
                                          <m:ctrlPr>
                                            <a:rPr lang="ru-RU" sz="2800" b="1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1">
                                              <a:latin typeface="Cambria Math"/>
                                            </a:rPr>
                                            <m:t>𝝅</m:t>
                                          </m:r>
                                        </m:e>
                                        <m:sup>
                                          <m:r>
                                            <a:rPr lang="en-US" sz="2800" b="1" i="1">
                                              <a:latin typeface="Cambria Math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2800" b="1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2800" b="1" i="1">
                                          <a:latin typeface="Cambria Math"/>
                                        </a:rPr>
                                        <m:t>𝟗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ru-RU" sz="2800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ru-RU" sz="2800" b="1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800" b="1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800" b="1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>
                                          <a:latin typeface="Cambria Math"/>
                                        </a:rPr>
                                        <m:t>𝟐𝟖</m:t>
                                      </m:r>
                                    </m:num>
                                    <m:den>
                                      <m:r>
                                        <a:rPr lang="en-US" sz="2800" b="1" i="1">
                                          <a:latin typeface="Cambria Math"/>
                                        </a:rPr>
                                        <m:t>𝟑</m:t>
                                      </m:r>
                                    </m:den>
                                  </m:f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∗</m:t>
                                  </m:r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𝝅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800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2" y="3588329"/>
                <a:ext cx="11778559" cy="136537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389332" y="5134461"/>
                <a:ext cx="2505751" cy="11042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sz="2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800" b="1" i="1">
                          <a:latin typeface="Cambria Math"/>
                        </a:rPr>
                        <m:t>≈</m:t>
                      </m:r>
                      <m:r>
                        <a:rPr lang="en-US" sz="2800" b="1" i="1">
                          <a:latin typeface="Cambria Math"/>
                        </a:rPr>
                        <m:t>𝟔𝟏</m:t>
                      </m:r>
                      <m:r>
                        <a:rPr lang="en-US" sz="2800" b="1" i="1">
                          <a:latin typeface="Cambria Math"/>
                        </a:rPr>
                        <m:t>,</m:t>
                      </m:r>
                      <m:r>
                        <a:rPr lang="en-US" sz="2800" b="1" i="1">
                          <a:latin typeface="Cambria Math"/>
                        </a:rPr>
                        <m:t>𝟒</m:t>
                      </m:r>
                      <m:r>
                        <a:rPr lang="en-US" sz="2800" b="1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ru-RU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/>
                            </a:rPr>
                            <m:t>м</m:t>
                          </m:r>
                        </m:num>
                        <m:den>
                          <m:r>
                            <a:rPr lang="en-US" sz="2800" b="1" i="1">
                              <a:latin typeface="Cambria Math"/>
                            </a:rPr>
                            <m:t>с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32" y="5134461"/>
                <a:ext cx="2505751" cy="110421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Прямая со стрелкой 11"/>
          <p:cNvCxnSpPr/>
          <p:nvPr/>
        </p:nvCxnSpPr>
        <p:spPr>
          <a:xfrm>
            <a:off x="6481339" y="5408288"/>
            <a:ext cx="1680543" cy="0"/>
          </a:xfrm>
          <a:prstGeom prst="straightConnector1">
            <a:avLst/>
          </a:prstGeom>
          <a:ln w="38100">
            <a:solidFill>
              <a:srgbClr val="176DE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481339" y="5408288"/>
            <a:ext cx="0" cy="2806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481339" y="5688945"/>
            <a:ext cx="1680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>
            <a:off x="8161882" y="5424760"/>
            <a:ext cx="0" cy="2806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6481339" y="5688945"/>
            <a:ext cx="16805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6481339" y="5705417"/>
            <a:ext cx="16805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6969538" y="5837057"/>
                <a:ext cx="8755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/>
                        </a:rPr>
                        <m:t>𝟐𝟎</m:t>
                      </m:r>
                      <m:r>
                        <a:rPr lang="ru-RU" b="1" i="1" smtClean="0">
                          <a:latin typeface="Cambria Math"/>
                        </a:rPr>
                        <m:t> мм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38" y="5837057"/>
                <a:ext cx="875561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Прямоугольник 18"/>
              <p:cNvSpPr/>
              <p:nvPr/>
            </p:nvSpPr>
            <p:spPr>
              <a:xfrm>
                <a:off x="3783648" y="5114808"/>
                <a:ext cx="2427588" cy="1020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</a:rPr>
                        <m:t>𝟎</m:t>
                      </m:r>
                      <m:r>
                        <a:rPr lang="en-US" sz="2800" b="1" i="1" smtClean="0">
                          <a:latin typeface="Cambria Math"/>
                        </a:rPr>
                        <m:t>,</m:t>
                      </m:r>
                      <m:r>
                        <a:rPr lang="en-US" sz="2800" b="1" i="1" smtClean="0">
                          <a:latin typeface="Cambria Math"/>
                        </a:rPr>
                        <m:t>𝟑</m:t>
                      </m:r>
                      <m:f>
                        <m:fPr>
                          <m:ctrlPr>
                            <a:rPr lang="ru-RU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800" b="1" i="1">
                              <a:latin typeface="Cambria Math"/>
                            </a:rPr>
                            <m:t>мм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ru-RU" sz="2800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/>
                                </a:rPr>
                                <m:t>м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u-RU" sz="28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с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9" name="Прямоугольник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648" y="5114808"/>
                <a:ext cx="2427588" cy="102092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/>
              <p:cNvSpPr/>
              <p:nvPr/>
            </p:nvSpPr>
            <p:spPr>
              <a:xfrm>
                <a:off x="7131494" y="4930142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𝒂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Прямоуголь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494" y="4930142"/>
                <a:ext cx="380232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77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61702" y="320065"/>
            <a:ext cx="2539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4400" b="1" dirty="0">
                <a:solidFill>
                  <a:srgbClr val="176DEA"/>
                </a:solidFill>
              </a:rPr>
              <a:t>Решение: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340" y="550337"/>
            <a:ext cx="5114925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822219" y="858919"/>
                <a:ext cx="4803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/>
                          </m:ctrlPr>
                        </m:sSupPr>
                        <m:e>
                          <m:r>
                            <a:rPr lang="en-US" i="1"/>
                            <m:t>𝑎</m:t>
                          </m:r>
                        </m:e>
                        <m:sup>
                          <m:r>
                            <a:rPr lang="en-US" i="1"/>
                            <m:t>𝜏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219" y="858919"/>
                <a:ext cx="480388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6925705" y="2035736"/>
                <a:ext cx="4715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/>
                          </m:ctrlPr>
                        </m:sSupPr>
                        <m:e>
                          <m:r>
                            <a:rPr lang="en-US" i="1"/>
                            <m:t>𝑎</m:t>
                          </m:r>
                        </m:e>
                        <m:sup>
                          <m:r>
                            <a:rPr lang="en-US" i="1"/>
                            <m:t>𝑛</m:t>
                          </m:r>
                        </m:sup>
                      </m:sSup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705" y="2035736"/>
                <a:ext cx="47153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5"/>
              <p:cNvSpPr/>
              <p:nvPr/>
            </p:nvSpPr>
            <p:spPr>
              <a:xfrm>
                <a:off x="6358416" y="1539710"/>
                <a:ext cx="365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416" y="1539710"/>
                <a:ext cx="36580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7867033" y="1917195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6907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61702" y="320065"/>
            <a:ext cx="2539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4400" b="1" dirty="0">
                <a:solidFill>
                  <a:srgbClr val="176DEA"/>
                </a:solidFill>
              </a:rPr>
              <a:t>Решение: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62126" y="1040363"/>
            <a:ext cx="8168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arenR"/>
            </a:pPr>
            <a:r>
              <a:rPr lang="ru-RU" sz="2800" dirty="0"/>
              <a:t>Найдём </a:t>
            </a:r>
            <a:r>
              <a:rPr lang="ru-RU" sz="2800" b="1" dirty="0">
                <a:solidFill>
                  <a:srgbClr val="176DEA"/>
                </a:solidFill>
              </a:rPr>
              <a:t>скорость</a:t>
            </a:r>
            <a:r>
              <a:rPr lang="ru-RU" sz="2800" dirty="0"/>
              <a:t> точки </a:t>
            </a:r>
            <a:r>
              <a:rPr lang="ru-RU" sz="2800" dirty="0" smtClean="0"/>
              <a:t>при </a:t>
            </a:r>
            <a:r>
              <a:rPr lang="ru-RU" sz="2800" b="1" dirty="0" smtClean="0">
                <a:solidFill>
                  <a:srgbClr val="176DEA"/>
                </a:solidFill>
              </a:rPr>
              <a:t>сложном движении</a:t>
            </a:r>
            <a:endParaRPr lang="ru-RU" sz="2800" b="1" dirty="0">
              <a:solidFill>
                <a:srgbClr val="176DE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23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6" y="2792052"/>
            <a:ext cx="11211339" cy="1130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S Sector Regular" pitchFamily="2" charset="0"/>
                <a:ea typeface="+mj-ea"/>
                <a:cs typeface="ALS Sector Regular" pitchFamily="2" charset="0"/>
              </a:rPr>
              <a:t>Спасибо!</a:t>
            </a:r>
          </a:p>
        </p:txBody>
      </p:sp>
    </p:spTree>
    <p:extLst>
      <p:ext uri="{BB962C8B-B14F-4D97-AF65-F5344CB8AC3E}">
        <p14:creationId xmlns:p14="http://schemas.microsoft.com/office/powerpoint/2010/main" val="272712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82;p10">
            <a:extLst>
              <a:ext uri="{FF2B5EF4-FFF2-40B4-BE49-F238E27FC236}">
                <a16:creationId xmlns:a16="http://schemas.microsoft.com/office/drawing/2014/main" xmlns="" id="{E1F50917-96C6-24BC-A19A-3412F2B69413}"/>
              </a:ext>
            </a:extLst>
          </p:cNvPr>
          <p:cNvSpPr/>
          <p:nvPr/>
        </p:nvSpPr>
        <p:spPr>
          <a:xfrm>
            <a:off x="3575686" y="3922915"/>
            <a:ext cx="4949037" cy="1535729"/>
          </a:xfrm>
          <a:prstGeom prst="roundRect">
            <a:avLst>
              <a:gd name="adj" fmla="val 10217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endParaRPr lang="ru-RU" sz="10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21" name="Google Shape;69;p3">
            <a:extLst>
              <a:ext uri="{FF2B5EF4-FFF2-40B4-BE49-F238E27FC236}">
                <a16:creationId xmlns:mc="http://schemas.openxmlformats.org/markup-compatibility/2006" xmlns:a14="http://schemas.microsoft.com/office/drawing/2010/main" xmlns="" xmlns:a16="http://schemas.microsoft.com/office/drawing/2014/main" id="{417490E3-71ED-04F9-7B4D-B6735675F4F8}"/>
              </a:ext>
            </a:extLst>
          </p:cNvPr>
          <p:cNvSpPr txBox="1"/>
          <p:nvPr/>
        </p:nvSpPr>
        <p:spPr>
          <a:xfrm>
            <a:off x="493868" y="509995"/>
            <a:ext cx="11112674" cy="4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r>
              <a:rPr lang="ru-RU" sz="2800" b="1" spc="0" dirty="0" smtClean="0">
                <a:solidFill>
                  <a:srgbClr val="176DEA"/>
                </a:solidFill>
                <a:latin typeface="+mn-lt"/>
              </a:rPr>
              <a:t>Условия задания</a:t>
            </a:r>
            <a:endParaRPr lang="ru-RU" sz="2800" b="1" spc="0" dirty="0">
              <a:solidFill>
                <a:srgbClr val="176DEA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3575686" y="3907573"/>
                <a:ext cx="6274354" cy="1527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28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ru-RU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ru-RU" sz="2800" i="1">
                                <a:latin typeface="Cambria Math"/>
                              </a:rPr>
                              <m:t>=−14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/>
                              </a:rPr>
                              <m:t>cos</m:t>
                            </m:r>
                            <m:r>
                              <a:rPr lang="ru-RU" sz="280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ru-RU" sz="2800" i="1">
                                <a:latin typeface="Cambria Math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ru-RU" sz="28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ru-RU" sz="2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ru-RU" sz="28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ru-RU" sz="2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ru-RU" sz="2800" i="1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ru-RU" sz="2800" i="1">
                                <a:latin typeface="Cambria Math"/>
                              </a:rPr>
                              <m:t>)</m:t>
                            </m:r>
                          </m:e>
                          <m:e>
                            <m:r>
                              <a:rPr lang="en-US" sz="2800" i="1">
                                <a:latin typeface="Cambria Math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ru-RU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ru-RU" sz="2800" i="1">
                                <a:latin typeface="Cambria Math"/>
                              </a:rPr>
                              <m:t>=14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/>
                              </a:rPr>
                              <m:t>sin</m:t>
                            </m:r>
                            <m:r>
                              <a:rPr lang="ru-RU" sz="280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ru-RU" sz="2800" i="1">
                                <a:latin typeface="Cambria Math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ru-RU" sz="28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ru-RU" sz="28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/>
                                  </a:rPr>
                                  <m:t>𝜋</m:t>
                                </m:r>
                                <m:sSup>
                                  <m:sSupPr>
                                    <m:ctrlPr>
                                      <a:rPr lang="ru-RU" sz="28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ru-RU" sz="2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ru-RU" sz="2800" i="1">
                                    <a:latin typeface="Cambria Math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ru-RU" sz="2800" i="1">
                                <a:latin typeface="Cambria Math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ru-RU" sz="2800" dirty="0"/>
                  <a:t> , при </a:t>
                </a:r>
                <a:r>
                  <a:rPr lang="en-US" sz="2800" dirty="0"/>
                  <a:t>t</a:t>
                </a:r>
                <a:r>
                  <a:rPr lang="ru-RU" sz="2800" dirty="0"/>
                  <a:t>=1</a:t>
                </a: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686" y="3907573"/>
                <a:ext cx="6274354" cy="152753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493867" y="1148550"/>
            <a:ext cx="113390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Дана система уравнений, описывающая траекторию движения точки в момент времени t. Построить </a:t>
            </a:r>
            <a:r>
              <a:rPr lang="ru-RU" sz="2800" b="1" dirty="0">
                <a:solidFill>
                  <a:srgbClr val="176DEA"/>
                </a:solidFill>
              </a:rPr>
              <a:t>траекторию точки</a:t>
            </a:r>
            <a:r>
              <a:rPr lang="ru-RU" sz="2800" dirty="0"/>
              <a:t>. Найти </a:t>
            </a:r>
            <a:r>
              <a:rPr lang="ru-RU" sz="2800" b="1" dirty="0">
                <a:solidFill>
                  <a:srgbClr val="176DEA"/>
                </a:solidFill>
              </a:rPr>
              <a:t>скорость</a:t>
            </a:r>
            <a:r>
              <a:rPr lang="ru-RU" sz="2800" dirty="0"/>
              <a:t> и </a:t>
            </a:r>
            <a:r>
              <a:rPr lang="ru-RU" sz="2800" b="1" dirty="0">
                <a:solidFill>
                  <a:srgbClr val="176DEA"/>
                </a:solidFill>
              </a:rPr>
              <a:t>ускорение</a:t>
            </a:r>
            <a:r>
              <a:rPr lang="ru-RU" sz="2800" dirty="0"/>
              <a:t> точки в момент времени t в декартовой, полярной и естественной системах координат, а также </a:t>
            </a:r>
            <a:r>
              <a:rPr lang="ru-RU" sz="2800" b="1" dirty="0">
                <a:solidFill>
                  <a:srgbClr val="176DEA"/>
                </a:solidFill>
              </a:rPr>
              <a:t>радиус кривизны</a:t>
            </a:r>
            <a:r>
              <a:rPr lang="ru-RU" sz="2800" dirty="0"/>
              <a:t> и </a:t>
            </a:r>
            <a:r>
              <a:rPr lang="ru-RU" sz="2800" b="1" dirty="0">
                <a:solidFill>
                  <a:srgbClr val="176DEA"/>
                </a:solidFill>
              </a:rPr>
              <a:t>кривизну</a:t>
            </a:r>
            <a:r>
              <a:rPr lang="ru-RU" sz="2800" dirty="0"/>
              <a:t> </a:t>
            </a:r>
            <a:r>
              <a:rPr lang="ru-RU" sz="2800" b="1" dirty="0">
                <a:solidFill>
                  <a:srgbClr val="176DEA"/>
                </a:solidFill>
              </a:rPr>
              <a:t>траектории</a:t>
            </a:r>
            <a:r>
              <a:rPr lang="ru-RU" sz="2800" dirty="0"/>
              <a:t> точки в момент времени t. </a:t>
            </a:r>
          </a:p>
        </p:txBody>
      </p:sp>
    </p:spTree>
    <p:extLst>
      <p:ext uri="{BB962C8B-B14F-4D97-AF65-F5344CB8AC3E}">
        <p14:creationId xmlns:p14="http://schemas.microsoft.com/office/powerpoint/2010/main" val="247033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9160184" y="3730428"/>
            <a:ext cx="3031816" cy="3127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82;p10">
            <a:extLst>
              <a:ext uri="{FF2B5EF4-FFF2-40B4-BE49-F238E27FC236}">
                <a16:creationId xmlns:a16="http://schemas.microsoft.com/office/drawing/2014/main" xmlns="" id="{E1F50917-96C6-24BC-A19A-3412F2B69413}"/>
              </a:ext>
            </a:extLst>
          </p:cNvPr>
          <p:cNvSpPr/>
          <p:nvPr/>
        </p:nvSpPr>
        <p:spPr>
          <a:xfrm>
            <a:off x="2179887" y="3410588"/>
            <a:ext cx="3681119" cy="767864"/>
          </a:xfrm>
          <a:prstGeom prst="roundRect">
            <a:avLst>
              <a:gd name="adj" fmla="val 10217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endParaRPr lang="ru-RU" sz="10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15" name="Google Shape;69;p3">
            <a:extLst>
              <a:ext uri="{FF2B5EF4-FFF2-40B4-BE49-F238E27FC236}">
                <a16:creationId xmlns="" xmlns:a16="http://schemas.microsoft.com/office/drawing/2014/main" id="{E5C486A2-04A2-FE8E-F9BF-1BAAD01B0E36}"/>
              </a:ext>
            </a:extLst>
          </p:cNvPr>
          <p:cNvSpPr txBox="1"/>
          <p:nvPr/>
        </p:nvSpPr>
        <p:spPr>
          <a:xfrm>
            <a:off x="425025" y="319230"/>
            <a:ext cx="6065102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400" b="1" dirty="0" smtClean="0">
                <a:solidFill>
                  <a:srgbClr val="176DEA"/>
                </a:solidFill>
                <a:latin typeface="+mn-lt"/>
              </a:rPr>
              <a:t>Решение:</a:t>
            </a:r>
            <a:endParaRPr lang="ru-RU" sz="4400" b="1" dirty="0">
              <a:solidFill>
                <a:srgbClr val="176DEA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5024" y="1097330"/>
            <a:ext cx="4641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1) Найдём </a:t>
            </a:r>
            <a:r>
              <a:rPr lang="ru-RU" sz="2800" b="1" dirty="0" smtClean="0">
                <a:solidFill>
                  <a:srgbClr val="176DEA"/>
                </a:solidFill>
              </a:rPr>
              <a:t>траекторию</a:t>
            </a:r>
            <a:r>
              <a:rPr lang="ru-RU" sz="2800" dirty="0" smtClean="0"/>
              <a:t> точки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-99588" y="1794612"/>
                <a:ext cx="8040894" cy="1080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  <m:r>
                            <a:rPr lang="en-US" sz="2800" i="1">
                              <a:latin typeface="Cambria Math"/>
                            </a:rPr>
                            <m:t>(</m:t>
                          </m:r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  <m:r>
                            <a:rPr lang="en-US" sz="2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ru-RU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  <m:r>
                            <a:rPr lang="en-US" sz="2800" i="1">
                              <a:latin typeface="Cambria Math"/>
                            </a:rPr>
                            <m:t>(</m:t>
                          </m:r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  <m:r>
                            <a:rPr lang="en-US" sz="28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a:rPr lang="ru-RU" sz="2800" i="1">
                          <a:latin typeface="Cambria Math"/>
                        </a:rPr>
                        <m:t>196(</m:t>
                      </m:r>
                      <m:sSup>
                        <m:sSupPr>
                          <m:ctrlPr>
                            <a:rPr lang="ru-RU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cos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ru-RU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ru-RU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8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ru-RU" sz="28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ru-RU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sin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ru-RU" sz="2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ru-RU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8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ru-RU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588" y="1794612"/>
                <a:ext cx="8040894" cy="108016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555075" y="3483653"/>
                <a:ext cx="2930739" cy="574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1" i="0">
                            <a:solidFill>
                              <a:schemeClr val="tx1"/>
                            </a:solidFill>
                            <a:latin typeface="Cambria Math"/>
                          </a:rPr>
                          <m:t>𝐱</m:t>
                        </m:r>
                        <m:r>
                          <a:rPr lang="en-US" sz="2800" b="1" i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b="1" i="0">
                            <a:solidFill>
                              <a:schemeClr val="tx1"/>
                            </a:solidFill>
                            <a:latin typeface="Cambria Math"/>
                          </a:rPr>
                          <m:t>𝐭</m:t>
                        </m:r>
                        <m:r>
                          <a:rPr lang="en-US" sz="2800" b="1" i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sz="2800" b="1" i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sz="2800" b="1" i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ru-RU" sz="2800" b="1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1" i="0">
                            <a:solidFill>
                              <a:schemeClr val="tx1"/>
                            </a:solidFill>
                            <a:latin typeface="Cambria Math"/>
                          </a:rPr>
                          <m:t>𝐲</m:t>
                        </m:r>
                        <m:r>
                          <a:rPr lang="en-US" sz="2800" b="1" i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800" b="1" i="0">
                            <a:solidFill>
                              <a:schemeClr val="tx1"/>
                            </a:solidFill>
                            <a:latin typeface="Cambria Math"/>
                          </a:rPr>
                          <m:t>𝐭</m:t>
                        </m:r>
                        <m:r>
                          <a:rPr lang="en-US" sz="2800" b="1" i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sz="2800" b="1" i="0">
                            <a:solidFill>
                              <a:schemeClr val="tx1"/>
                            </a:solidFill>
                            <a:latin typeface="Cambria Math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800" b="1" dirty="0" smtClean="0">
                    <a:solidFill>
                      <a:schemeClr val="tx1"/>
                    </a:solidFill>
                  </a:rPr>
                  <a:t>=196</a:t>
                </a:r>
                <a:endParaRPr lang="ru-RU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075" y="3483653"/>
                <a:ext cx="2930739" cy="574132"/>
              </a:xfrm>
              <a:prstGeom prst="rect">
                <a:avLst/>
              </a:prstGeom>
              <a:blipFill rotWithShape="1">
                <a:blip r:embed="rId4"/>
                <a:stretch>
                  <a:fillRect t="-1053" r="-3119" b="-284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05" y="1097330"/>
            <a:ext cx="4381500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62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9;p3">
            <a:extLst>
              <a:ext uri="{FF2B5EF4-FFF2-40B4-BE49-F238E27FC236}">
                <a16:creationId xmlns="" xmlns:a16="http://schemas.microsoft.com/office/drawing/2014/main" id="{E5C486A2-04A2-FE8E-F9BF-1BAAD01B0E36}"/>
              </a:ext>
            </a:extLst>
          </p:cNvPr>
          <p:cNvSpPr txBox="1"/>
          <p:nvPr/>
        </p:nvSpPr>
        <p:spPr>
          <a:xfrm>
            <a:off x="477372" y="280049"/>
            <a:ext cx="6065102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2000" spc="300">
                <a:solidFill>
                  <a:srgbClr val="434343"/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4400" b="1" dirty="0">
                <a:solidFill>
                  <a:srgbClr val="176DEA"/>
                </a:solidFill>
                <a:latin typeface="+mn-lt"/>
              </a:rPr>
              <a:t>Решение: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11039" y="1035289"/>
            <a:ext cx="5407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/>
              <a:t>1) Найдём </a:t>
            </a:r>
            <a:r>
              <a:rPr lang="ru-RU" sz="2800" b="1" dirty="0" smtClean="0">
                <a:solidFill>
                  <a:srgbClr val="176DEA"/>
                </a:solidFill>
              </a:rPr>
              <a:t>скорость</a:t>
            </a:r>
            <a:r>
              <a:rPr lang="ru-RU" sz="2800" dirty="0" smtClean="0"/>
              <a:t> точки в </a:t>
            </a:r>
            <a:r>
              <a:rPr lang="ru-RU" sz="2800" b="1" dirty="0" smtClean="0">
                <a:solidFill>
                  <a:srgbClr val="176DEA"/>
                </a:solidFill>
              </a:rPr>
              <a:t>ДСК</a:t>
            </a:r>
            <a:r>
              <a:rPr lang="en-US" sz="2800" dirty="0" smtClean="0"/>
              <a:t> 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511037" y="1570552"/>
                <a:ext cx="2426755" cy="969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𝑉</m:t>
                      </m:r>
                      <m:r>
                        <a:rPr lang="en-US" sz="28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8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i="1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37" y="1570552"/>
                <a:ext cx="2426755" cy="969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77372" y="2312965"/>
                <a:ext cx="5441554" cy="9679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ru-RU" sz="28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ru-RU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28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∗</m:t>
                      </m:r>
                      <m:r>
                        <a:rPr lang="en-US" sz="2800" i="1">
                          <a:latin typeface="Cambria Math"/>
                        </a:rPr>
                        <m:t>𝜋</m:t>
                      </m:r>
                      <m:r>
                        <a:rPr lang="en-US" sz="2800" i="1">
                          <a:latin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t</m:t>
                      </m:r>
                      <m:r>
                        <a:rPr lang="en-US" sz="2800" b="0" i="0" smtClean="0">
                          <a:latin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sin</m:t>
                      </m:r>
                      <m:r>
                        <a:rPr lang="en-US" sz="2800" i="1" smtClean="0">
                          <a:latin typeface="Cambria Math"/>
                        </a:rPr>
                        <m:t> 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ru-RU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800" i="1">
                              <a:latin typeface="Cambria Math"/>
                            </a:rPr>
                            <m:t>−</m:t>
                          </m:r>
                          <m:r>
                            <a:rPr lang="en-US" sz="2800" i="1">
                              <a:latin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ru-RU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800" i="1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72" y="2312965"/>
                <a:ext cx="5441554" cy="9679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77372" y="3280922"/>
                <a:ext cx="5508880" cy="9679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ru-RU" sz="28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ru-RU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28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∗</m:t>
                      </m:r>
                      <m:r>
                        <a:rPr lang="en-US" sz="2800" i="1">
                          <a:latin typeface="Cambria Math"/>
                        </a:rPr>
                        <m:t>𝜋</m:t>
                      </m:r>
                      <m:r>
                        <a:rPr lang="en-US" sz="2800" i="1">
                          <a:latin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t</m:t>
                      </m:r>
                      <m:r>
                        <a:rPr lang="en-US" sz="2800" b="0" i="0" smtClean="0">
                          <a:latin typeface="Cambria Math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cos</m:t>
                      </m:r>
                      <m:r>
                        <a:rPr lang="en-US" sz="2800" i="1" smtClean="0">
                          <a:latin typeface="Cambria Math"/>
                        </a:rPr>
                        <m:t> 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ru-RU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800" i="1">
                              <a:latin typeface="Cambria Math"/>
                            </a:rPr>
                            <m:t>−</m:t>
                          </m:r>
                          <m:r>
                            <a:rPr lang="en-US" sz="2800" i="1">
                              <a:latin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ru-RU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800" i="1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72" y="3280922"/>
                <a:ext cx="5508880" cy="96795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17283" y="4166755"/>
                <a:ext cx="10192611" cy="13653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784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)+</m:t>
                          </m:r>
                          <m:f>
                            <m:fPr>
                              <m:ctrlP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784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83" y="4166755"/>
                <a:ext cx="10192611" cy="136537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41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2;p10">
            <a:extLst>
              <a:ext uri="{FF2B5EF4-FFF2-40B4-BE49-F238E27FC236}">
                <a16:creationId xmlns:a16="http://schemas.microsoft.com/office/drawing/2014/main" xmlns="" id="{E1F50917-96C6-24BC-A19A-3412F2B69413}"/>
              </a:ext>
            </a:extLst>
          </p:cNvPr>
          <p:cNvSpPr/>
          <p:nvPr/>
        </p:nvSpPr>
        <p:spPr>
          <a:xfrm>
            <a:off x="1397635" y="2523350"/>
            <a:ext cx="3210560" cy="703129"/>
          </a:xfrm>
          <a:prstGeom prst="roundRect">
            <a:avLst>
              <a:gd name="adj" fmla="val 10217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endParaRPr lang="ru-RU" sz="10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06981" y="329118"/>
            <a:ext cx="2539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4400" b="1" dirty="0">
                <a:solidFill>
                  <a:srgbClr val="176DEA"/>
                </a:solidFill>
              </a:rPr>
              <a:t>Решение: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06981" y="1110806"/>
            <a:ext cx="519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1) Найдём </a:t>
            </a:r>
            <a:r>
              <a:rPr lang="ru-RU" sz="2800" b="1" dirty="0">
                <a:solidFill>
                  <a:srgbClr val="176DEA"/>
                </a:solidFill>
              </a:rPr>
              <a:t>скорость</a:t>
            </a:r>
            <a:r>
              <a:rPr lang="ru-RU" sz="2800" dirty="0"/>
              <a:t> точки в </a:t>
            </a:r>
            <a:r>
              <a:rPr lang="ru-RU" sz="2800" b="1" dirty="0">
                <a:solidFill>
                  <a:srgbClr val="176DEA"/>
                </a:solidFill>
              </a:rPr>
              <a:t>ДСК</a:t>
            </a:r>
            <a:r>
              <a:rPr lang="en-US" sz="2800" dirty="0"/>
              <a:t> </a:t>
            </a:r>
            <a:endParaRPr lang="ru-RU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1397636" y="2511796"/>
                <a:ext cx="3210559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>
                        <a:latin typeface="Cambria Math"/>
                      </a:rPr>
                      <m:t>𝑽</m:t>
                    </m:r>
                  </m:oMath>
                </a14:m>
                <a:r>
                  <a:rPr lang="en-US" sz="2800" b="1" i="1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/>
                          </a:rPr>
                          <m:t>𝟐𝟖</m:t>
                        </m:r>
                      </m:num>
                      <m:den>
                        <m:r>
                          <a:rPr lang="en-US" sz="2800" b="1" i="1">
                            <a:latin typeface="Cambria Math"/>
                          </a:rPr>
                          <m:t>𝟑</m:t>
                        </m:r>
                      </m:den>
                    </m:f>
                    <m:r>
                      <a:rPr lang="en-US" sz="2800" b="1" i="1">
                        <a:latin typeface="Cambria Math"/>
                      </a:rPr>
                      <m:t>∗</m:t>
                    </m:r>
                    <m:r>
                      <a:rPr lang="en-US" sz="2800" b="1" i="1">
                        <a:latin typeface="Cambria Math"/>
                      </a:rPr>
                      <m:t>𝝅</m:t>
                    </m:r>
                    <m:r>
                      <a:rPr lang="en-US" sz="2800" b="1" i="1">
                        <a:latin typeface="Cambria Math"/>
                      </a:rPr>
                      <m:t> ≈</m:t>
                    </m:r>
                    <m:r>
                      <a:rPr lang="en-US" sz="2800" b="1" i="1">
                        <a:latin typeface="Cambria Math"/>
                      </a:rPr>
                      <m:t>𝟐𝟗</m:t>
                    </m:r>
                    <m:r>
                      <a:rPr lang="en-US" sz="2800" b="1" i="1">
                        <a:latin typeface="Cambria Math"/>
                      </a:rPr>
                      <m:t>,</m:t>
                    </m:r>
                    <m:r>
                      <a:rPr lang="en-US" sz="2800" b="1" i="1">
                        <a:latin typeface="Cambria Math"/>
                      </a:rPr>
                      <m:t>𝟑</m:t>
                    </m:r>
                    <m:f>
                      <m:fPr>
                        <m:ctrlPr>
                          <a:rPr lang="ru-RU" sz="2800" b="1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/>
                          </a:rPr>
                          <m:t>м</m:t>
                        </m:r>
                      </m:num>
                      <m:den>
                        <m:r>
                          <a:rPr lang="en-US" sz="2800" b="1" i="1">
                            <a:latin typeface="Cambria Math"/>
                          </a:rPr>
                          <m:t>с</m:t>
                        </m:r>
                      </m:den>
                    </m:f>
                  </m:oMath>
                </a14:m>
                <a:endParaRPr lang="ru-RU" sz="2800" b="1" i="1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636" y="2511796"/>
                <a:ext cx="3210559" cy="714683"/>
              </a:xfrm>
              <a:prstGeom prst="rect">
                <a:avLst/>
              </a:prstGeom>
              <a:blipFill rotWithShape="1">
                <a:blip r:embed="rId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08" y="1084890"/>
            <a:ext cx="5118682" cy="5107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10556069" y="1895368"/>
                <a:ext cx="4411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069" y="1895368"/>
                <a:ext cx="44114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9538265" y="2484936"/>
                <a:ext cx="448776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265" y="2484936"/>
                <a:ext cx="448776" cy="391261"/>
              </a:xfrm>
              <a:prstGeom prst="rect">
                <a:avLst/>
              </a:prstGeom>
              <a:blipFill rotWithShape="1"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10389998" y="2527536"/>
                <a:ext cx="386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9998" y="2527536"/>
                <a:ext cx="386644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Прямая со стрелкой 9"/>
          <p:cNvCxnSpPr/>
          <p:nvPr/>
        </p:nvCxnSpPr>
        <p:spPr>
          <a:xfrm>
            <a:off x="3927271" y="4090348"/>
            <a:ext cx="1680543" cy="0"/>
          </a:xfrm>
          <a:prstGeom prst="straightConnector1">
            <a:avLst/>
          </a:prstGeom>
          <a:ln w="38100">
            <a:solidFill>
              <a:srgbClr val="176DE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Прямая соединительная линия 5122"/>
          <p:cNvCxnSpPr/>
          <p:nvPr/>
        </p:nvCxnSpPr>
        <p:spPr>
          <a:xfrm>
            <a:off x="3927271" y="4090348"/>
            <a:ext cx="0" cy="2806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5" name="Прямая соединительная линия 5124"/>
          <p:cNvCxnSpPr/>
          <p:nvPr/>
        </p:nvCxnSpPr>
        <p:spPr>
          <a:xfrm>
            <a:off x="3927271" y="4371005"/>
            <a:ext cx="1680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Прямая соединительная линия 5126"/>
          <p:cNvCxnSpPr/>
          <p:nvPr/>
        </p:nvCxnSpPr>
        <p:spPr>
          <a:xfrm>
            <a:off x="5607814" y="4106820"/>
            <a:ext cx="0" cy="2806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Прямая со стрелкой 5128"/>
          <p:cNvCxnSpPr/>
          <p:nvPr/>
        </p:nvCxnSpPr>
        <p:spPr>
          <a:xfrm>
            <a:off x="3927271" y="4371005"/>
            <a:ext cx="16805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1" name="Прямая со стрелкой 5130"/>
          <p:cNvCxnSpPr/>
          <p:nvPr/>
        </p:nvCxnSpPr>
        <p:spPr>
          <a:xfrm flipH="1">
            <a:off x="3927271" y="4387477"/>
            <a:ext cx="16805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33" name="Прямоугольник 5132"/>
              <p:cNvSpPr/>
              <p:nvPr/>
            </p:nvSpPr>
            <p:spPr>
              <a:xfrm>
                <a:off x="4415470" y="4519117"/>
                <a:ext cx="8755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/>
                        </a:rPr>
                        <m:t>𝟐𝟎</m:t>
                      </m:r>
                      <m:r>
                        <a:rPr lang="ru-RU" b="1" i="1" smtClean="0">
                          <a:latin typeface="Cambria Math"/>
                        </a:rPr>
                        <m:t> мм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133" name="Прямоугольник 5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470" y="4519117"/>
                <a:ext cx="875561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34" name="Прямоугольник 5133"/>
              <p:cNvSpPr/>
              <p:nvPr/>
            </p:nvSpPr>
            <p:spPr>
              <a:xfrm>
                <a:off x="4574220" y="3628244"/>
                <a:ext cx="386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𝑽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134" name="Прямоугольник 5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220" y="3628244"/>
                <a:ext cx="386644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35" name="Прямоугольник 5134"/>
              <p:cNvSpPr/>
              <p:nvPr/>
            </p:nvSpPr>
            <p:spPr>
              <a:xfrm>
                <a:off x="1229580" y="3796868"/>
                <a:ext cx="2566600" cy="906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𝑉</m:t>
                          </m:r>
                        </m:sub>
                      </m:sSub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>
                        <a:rPr lang="ru-RU" sz="2800" b="1" i="1" smtClean="0">
                          <a:latin typeface="Cambria Math"/>
                        </a:rPr>
                        <m:t>𝟎</m:t>
                      </m:r>
                      <m:r>
                        <a:rPr lang="ru-RU" sz="2800" b="1" i="1" smtClean="0">
                          <a:latin typeface="Cambria Math"/>
                        </a:rPr>
                        <m:t>,</m:t>
                      </m:r>
                      <m:r>
                        <a:rPr lang="ru-RU" sz="2800" b="1" i="1" smtClean="0">
                          <a:latin typeface="Cambria Math"/>
                        </a:rPr>
                        <m:t>𝟔𝟖</m:t>
                      </m:r>
                      <m:r>
                        <a:rPr lang="en-US" sz="2800" b="1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ru-RU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800" b="1" i="1">
                              <a:latin typeface="Cambria Math"/>
                            </a:rPr>
                            <m:t>мм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ru-RU" sz="2800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/>
                                </a:rPr>
                                <m:t>м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/>
                                </a:rPr>
                                <m:t>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135" name="Прямоугольник 5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0" y="3796868"/>
                <a:ext cx="2566600" cy="90691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276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160184" y="3730428"/>
            <a:ext cx="3031816" cy="3127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16971" y="1234361"/>
            <a:ext cx="5457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1) Найдём </a:t>
            </a:r>
            <a:r>
              <a:rPr lang="ru-RU" sz="2800" b="1" dirty="0" smtClean="0">
                <a:solidFill>
                  <a:srgbClr val="176DEA"/>
                </a:solidFill>
              </a:rPr>
              <a:t>ускорение</a:t>
            </a:r>
            <a:r>
              <a:rPr lang="ru-RU" sz="2800" dirty="0" smtClean="0"/>
              <a:t> </a:t>
            </a:r>
            <a:r>
              <a:rPr lang="ru-RU" sz="2800" dirty="0"/>
              <a:t>точки в </a:t>
            </a:r>
            <a:r>
              <a:rPr lang="ru-RU" sz="2800" b="1" dirty="0">
                <a:solidFill>
                  <a:srgbClr val="176DEA"/>
                </a:solidFill>
              </a:rPr>
              <a:t>ДСК</a:t>
            </a:r>
            <a:r>
              <a:rPr lang="en-US" sz="2800" dirty="0"/>
              <a:t> 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16970" y="464919"/>
            <a:ext cx="2539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4400" b="1" dirty="0">
                <a:solidFill>
                  <a:srgbClr val="176DEA"/>
                </a:solidFill>
              </a:rPr>
              <a:t>Решение: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616971" y="1757581"/>
                <a:ext cx="2442784" cy="969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/>
                        </a:rPr>
                        <m:t>𝑎</m:t>
                      </m:r>
                      <m:r>
                        <a:rPr lang="en-US" sz="2800" b="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8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800" b="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b="0" i="1">
                              <a:latin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800" b="0" i="1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800" b="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71" y="1757581"/>
                <a:ext cx="2442784" cy="9691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535490" y="2523651"/>
                <a:ext cx="8045664" cy="1080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acc>
                        <m:accPr>
                          <m:chr m:val="̈"/>
                          <m:ctrlPr>
                            <a:rPr lang="ru-RU" sz="28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56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9</m:t>
                          </m:r>
                        </m:den>
                      </m:f>
                      <m:sSup>
                        <m:sSupPr>
                          <m:ctrlPr>
                            <a:rPr lang="ru-RU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𝜋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ru-RU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ru-RU" sz="28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ru-RU" sz="28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ru-RU" sz="2800" i="1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28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ru-RU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28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∗</m:t>
                      </m:r>
                      <m:r>
                        <a:rPr lang="en-US" sz="2800" i="1">
                          <a:latin typeface="Cambria Math"/>
                        </a:rPr>
                        <m:t>𝜋</m:t>
                      </m:r>
                      <m:r>
                        <a:rPr lang="en-US" sz="2800" i="1">
                          <a:latin typeface="Cambria Math"/>
                        </a:rPr>
                        <m:t>∗</m:t>
                      </m:r>
                      <m:r>
                        <a:rPr lang="en-US" sz="2800" i="1">
                          <a:latin typeface="Cambria Math"/>
                        </a:rPr>
                        <m:t>𝑠𝑖𝑛</m:t>
                      </m:r>
                      <m:r>
                        <a:rPr lang="en-US" sz="2800" i="1">
                          <a:latin typeface="Cambria Math"/>
                        </a:rPr>
                        <m:t> (</m:t>
                      </m:r>
                      <m:f>
                        <m:fPr>
                          <m:ctrlPr>
                            <a:rPr lang="ru-RU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800" i="1">
                              <a:latin typeface="Cambria Math"/>
                            </a:rPr>
                            <m:t>−</m:t>
                          </m:r>
                          <m:r>
                            <a:rPr lang="en-US" sz="2800" i="1">
                              <a:latin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ru-RU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800" i="1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90" y="2523651"/>
                <a:ext cx="8045664" cy="108016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-536642" y="3603818"/>
                <a:ext cx="10536898" cy="1080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800" i="1">
                          <a:latin typeface="Cambria Math"/>
                        </a:rPr>
                        <m:t>=</m:t>
                      </m:r>
                      <m:acc>
                        <m:accPr>
                          <m:chr m:val="̈"/>
                          <m:ctrlPr>
                            <a:rPr lang="ru-RU" sz="28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sz="2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ru-RU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56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9</m:t>
                          </m:r>
                        </m:den>
                      </m:f>
                      <m:sSup>
                        <m:sSupPr>
                          <m:ctrlPr>
                            <a:rPr lang="ru-RU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𝜋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ru-RU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ru-RU" sz="28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ru-RU" sz="28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ru-RU" sz="28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ru-RU" sz="2800" i="1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ru-RU" sz="28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ru-RU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28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∗</m:t>
                      </m:r>
                      <m:r>
                        <a:rPr lang="en-US" sz="2800" i="1">
                          <a:latin typeface="Cambria Math"/>
                        </a:rPr>
                        <m:t>𝜋</m:t>
                      </m:r>
                      <m:r>
                        <a:rPr lang="en-US" sz="2800" i="1">
                          <a:latin typeface="Cambria Math"/>
                        </a:rPr>
                        <m:t>∗</m:t>
                      </m:r>
                      <m:r>
                        <a:rPr lang="en-US" sz="2800" i="1">
                          <a:latin typeface="Cambria Math"/>
                        </a:rPr>
                        <m:t>𝑐𝑜𝑠</m:t>
                      </m:r>
                      <m:r>
                        <a:rPr lang="en-US" sz="2800" i="1">
                          <a:latin typeface="Cambria Math"/>
                        </a:rPr>
                        <m:t> (</m:t>
                      </m:r>
                      <m:f>
                        <m:fPr>
                          <m:ctrlPr>
                            <a:rPr lang="ru-RU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800" i="1">
                              <a:latin typeface="Cambria Math"/>
                            </a:rPr>
                            <m:t>−</m:t>
                          </m:r>
                          <m:r>
                            <a:rPr lang="en-US" sz="2800" i="1">
                              <a:latin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ru-RU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ru-RU" sz="2800" i="1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6642" y="3603818"/>
                <a:ext cx="10536898" cy="108016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0" y="4709802"/>
                <a:ext cx="11505620" cy="13653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𝑎</m:t>
                      </m:r>
                      <m:r>
                        <a:rPr lang="en-US" sz="28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8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56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ru-RU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8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i="1">
                              <a:latin typeface="Cambria Math"/>
                            </a:rPr>
                            <m:t>)+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56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∗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(</m:t>
                          </m:r>
                          <m:f>
                            <m:f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ru-RU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ru-RU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ru-RU" sz="28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800" i="1">
                              <a:latin typeface="Cambria Math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09802"/>
                <a:ext cx="11505620" cy="136537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2" b="17867"/>
          <a:stretch/>
        </p:blipFill>
        <p:spPr bwMode="auto">
          <a:xfrm>
            <a:off x="1211263" y="4764945"/>
            <a:ext cx="9772650" cy="125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80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6971" y="1234361"/>
            <a:ext cx="5457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/>
              <a:t>1) Найдём </a:t>
            </a:r>
            <a:r>
              <a:rPr lang="ru-RU" sz="2800" b="1" dirty="0" smtClean="0">
                <a:solidFill>
                  <a:srgbClr val="176DEA"/>
                </a:solidFill>
              </a:rPr>
              <a:t>ускорение</a:t>
            </a:r>
            <a:r>
              <a:rPr lang="ru-RU" sz="2800" dirty="0" smtClean="0"/>
              <a:t> </a:t>
            </a:r>
            <a:r>
              <a:rPr lang="ru-RU" sz="2800" dirty="0"/>
              <a:t>точки в </a:t>
            </a:r>
            <a:r>
              <a:rPr lang="ru-RU" sz="2800" b="1" dirty="0">
                <a:solidFill>
                  <a:srgbClr val="176DEA"/>
                </a:solidFill>
              </a:rPr>
              <a:t>ДСК</a:t>
            </a:r>
            <a:r>
              <a:rPr lang="en-US" sz="2800" dirty="0"/>
              <a:t> </a:t>
            </a:r>
            <a:endParaRPr lang="ru-RU" sz="28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16970" y="464919"/>
            <a:ext cx="2539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4400" b="1" dirty="0">
                <a:solidFill>
                  <a:srgbClr val="176DEA"/>
                </a:solidFill>
              </a:rPr>
              <a:t>Решение: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479" y="1234361"/>
            <a:ext cx="4992405" cy="4959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10646603" y="2424739"/>
                <a:ext cx="4792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603" y="2424739"/>
                <a:ext cx="479234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9763664" y="1769126"/>
                <a:ext cx="486865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664" y="1769126"/>
                <a:ext cx="486865" cy="391261"/>
              </a:xfrm>
              <a:prstGeom prst="rect">
                <a:avLst/>
              </a:prstGeom>
              <a:blipFill rotWithShape="1"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10505988" y="1744517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988" y="1744517"/>
                <a:ext cx="380232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3637444" y="3177908"/>
                <a:ext cx="486865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444" y="3177908"/>
                <a:ext cx="486865" cy="391261"/>
              </a:xfrm>
              <a:prstGeom prst="rect">
                <a:avLst/>
              </a:prstGeom>
              <a:blipFill rotWithShape="1"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4379768" y="3153299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768" y="3153299"/>
                <a:ext cx="380232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oogle Shape;82;p10">
            <a:extLst>
              <a:ext uri="{FF2B5EF4-FFF2-40B4-BE49-F238E27FC236}">
                <a16:creationId xmlns:a16="http://schemas.microsoft.com/office/drawing/2014/main" xmlns="" id="{E1F50917-96C6-24BC-A19A-3412F2B69413}"/>
              </a:ext>
            </a:extLst>
          </p:cNvPr>
          <p:cNvSpPr/>
          <p:nvPr/>
        </p:nvSpPr>
        <p:spPr>
          <a:xfrm>
            <a:off x="800173" y="2643142"/>
            <a:ext cx="4870629" cy="869792"/>
          </a:xfrm>
          <a:prstGeom prst="roundRect">
            <a:avLst>
              <a:gd name="adj" fmla="val 10217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endParaRPr lang="ru-RU" sz="10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751315" y="2609405"/>
                <a:ext cx="4870629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/>
                        </a:rPr>
                        <m:t>𝒂</m:t>
                      </m:r>
                      <m:r>
                        <a:rPr lang="ru-RU" sz="28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/>
                            </a:rPr>
                            <m:t>𝟐𝟖</m:t>
                          </m:r>
                        </m:num>
                        <m:den>
                          <m:r>
                            <a:rPr lang="en-US" sz="2800" b="1" i="1">
                              <a:latin typeface="Cambria Math"/>
                            </a:rPr>
                            <m:t>𝟗</m:t>
                          </m:r>
                        </m:den>
                      </m:f>
                      <m:r>
                        <a:rPr lang="ru-RU" sz="2800" b="1" i="1">
                          <a:latin typeface="Cambria Math"/>
                        </a:rPr>
                        <m:t>∗</m:t>
                      </m:r>
                      <m:r>
                        <a:rPr lang="en-US" sz="2800" b="1" i="1">
                          <a:latin typeface="Cambria Math"/>
                        </a:rPr>
                        <m:t>𝝅</m:t>
                      </m:r>
                      <m:rad>
                        <m:radPr>
                          <m:degHide m:val="on"/>
                          <m:ctrlPr>
                            <a:rPr lang="ru-RU" sz="2800" b="1" i="1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sz="2800" b="1" i="1">
                              <a:latin typeface="Cambria Math"/>
                            </a:rPr>
                            <m:t>𝟒</m:t>
                          </m:r>
                          <m:sSup>
                            <m:sSupPr>
                              <m:ctrlPr>
                                <a:rPr lang="ru-RU" sz="28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800" b="1" i="1">
                              <a:latin typeface="Cambria Math"/>
                            </a:rPr>
                            <m:t>+</m:t>
                          </m:r>
                          <m:r>
                            <a:rPr lang="en-US" sz="2800" b="1" i="1">
                              <a:latin typeface="Cambria Math"/>
                            </a:rPr>
                            <m:t>𝟗</m:t>
                          </m:r>
                        </m:e>
                      </m:rad>
                      <m:r>
                        <a:rPr lang="ru-RU" sz="2800" b="1" i="1">
                          <a:latin typeface="Cambria Math"/>
                        </a:rPr>
                        <m:t>≈</m:t>
                      </m:r>
                      <m:r>
                        <a:rPr lang="en-US" sz="2800" b="1" i="1">
                          <a:latin typeface="Cambria Math"/>
                        </a:rPr>
                        <m:t>𝟔𝟖</m:t>
                      </m:r>
                      <m:r>
                        <a:rPr lang="en-US" sz="2800" b="1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ru-RU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800" b="1" i="1">
                              <a:latin typeface="Cambria Math"/>
                            </a:rPr>
                            <m:t>м</m:t>
                          </m:r>
                        </m:num>
                        <m:den>
                          <m:sSup>
                            <m:sSupPr>
                              <m:ctrlPr>
                                <a:rPr lang="ru-RU" sz="28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ru-RU" sz="2800" b="1" i="1">
                                  <a:latin typeface="Cambria Math"/>
                                </a:rPr>
                                <m:t>с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15" y="2609405"/>
                <a:ext cx="4870629" cy="90178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 стрелкой 17"/>
          <p:cNvCxnSpPr/>
          <p:nvPr/>
        </p:nvCxnSpPr>
        <p:spPr>
          <a:xfrm>
            <a:off x="3185689" y="5114808"/>
            <a:ext cx="1680543" cy="0"/>
          </a:xfrm>
          <a:prstGeom prst="straightConnector1">
            <a:avLst/>
          </a:prstGeom>
          <a:ln w="38100">
            <a:solidFill>
              <a:srgbClr val="176DE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3185689" y="5114808"/>
            <a:ext cx="0" cy="2806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3185689" y="5395465"/>
            <a:ext cx="1680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4866232" y="5131280"/>
            <a:ext cx="0" cy="2806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3185689" y="5395465"/>
            <a:ext cx="16805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 flipH="1">
            <a:off x="3185689" y="5411937"/>
            <a:ext cx="16805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ямоугольник 23"/>
              <p:cNvSpPr/>
              <p:nvPr/>
            </p:nvSpPr>
            <p:spPr>
              <a:xfrm>
                <a:off x="3673888" y="5543577"/>
                <a:ext cx="8755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/>
                        </a:rPr>
                        <m:t>𝟐𝟎</m:t>
                      </m:r>
                      <m:r>
                        <a:rPr lang="ru-RU" b="1" i="1" smtClean="0">
                          <a:latin typeface="Cambria Math"/>
                        </a:rPr>
                        <m:t> мм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4" name="Прямоуголь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888" y="5543577"/>
                <a:ext cx="875561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487998" y="4821328"/>
                <a:ext cx="2427588" cy="1020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latin typeface="Cambria Math"/>
                        </a:rPr>
                        <m:t>𝟎</m:t>
                      </m:r>
                      <m:r>
                        <a:rPr lang="en-US" sz="2800" b="1" i="1" smtClean="0">
                          <a:latin typeface="Cambria Math"/>
                        </a:rPr>
                        <m:t>,</m:t>
                      </m:r>
                      <m:r>
                        <a:rPr lang="en-US" sz="2800" b="1" i="1" smtClean="0">
                          <a:latin typeface="Cambria Math"/>
                        </a:rPr>
                        <m:t>𝟑</m:t>
                      </m:r>
                      <m:f>
                        <m:fPr>
                          <m:ctrlPr>
                            <a:rPr lang="ru-RU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800" b="1" i="1">
                              <a:latin typeface="Cambria Math"/>
                            </a:rPr>
                            <m:t>мм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ru-RU" sz="2800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/>
                                </a:rPr>
                                <m:t>м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ru-RU" sz="28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с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98" y="4821328"/>
                <a:ext cx="2427588" cy="102092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3835844" y="4636662"/>
                <a:ext cx="380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𝒂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44" y="4636662"/>
                <a:ext cx="380232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86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2248" y="437760"/>
            <a:ext cx="2539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4400" b="1" dirty="0">
                <a:solidFill>
                  <a:srgbClr val="176DEA"/>
                </a:solidFill>
              </a:rPr>
              <a:t>Решение: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452248" y="1207201"/>
                <a:ext cx="9603526" cy="47234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514350" indent="-514350">
                  <a:buAutoNum type="arabicParenR"/>
                </a:pPr>
                <a:r>
                  <a:rPr lang="ru-RU" sz="2800" dirty="0" smtClean="0"/>
                  <a:t>Найдём </a:t>
                </a:r>
                <a:r>
                  <a:rPr lang="ru-RU" sz="2800" b="1" dirty="0" smtClean="0">
                    <a:solidFill>
                      <a:srgbClr val="176DEA"/>
                    </a:solidFill>
                  </a:rPr>
                  <a:t>скорость</a:t>
                </a:r>
                <a:r>
                  <a:rPr lang="ru-RU" sz="2800" dirty="0" smtClean="0"/>
                  <a:t> </a:t>
                </a:r>
                <a:r>
                  <a:rPr lang="ru-RU" sz="2800" dirty="0"/>
                  <a:t>точки в </a:t>
                </a:r>
                <a:r>
                  <a:rPr lang="ru-RU" sz="2800" b="1" dirty="0" smtClean="0">
                    <a:solidFill>
                      <a:srgbClr val="176DEA"/>
                    </a:solidFill>
                  </a:rPr>
                  <a:t>ПСК</a:t>
                </a:r>
              </a:p>
              <a:p>
                <a:pPr marL="514350" indent="-514350">
                  <a:buAutoNum type="arabicParenR"/>
                </a:pPr>
                <a:endParaRPr lang="en-US" sz="2800" b="1" dirty="0" smtClean="0">
                  <a:solidFill>
                    <a:srgbClr val="176DEA"/>
                  </a:solidFill>
                </a:endParaRPr>
              </a:p>
              <a:p>
                <a:r>
                  <a:rPr lang="en-US" sz="2800" b="1" dirty="0">
                    <a:solidFill>
                      <a:srgbClr val="176DEA"/>
                    </a:solidFill>
                  </a:rPr>
                  <a:t> </a:t>
                </a:r>
                <a:r>
                  <a:rPr lang="ru-RU" sz="2800" dirty="0" smtClean="0"/>
                  <a:t>Перейдём от ДСК к ПСК:</a:t>
                </a:r>
              </a:p>
              <a:p>
                <a:endParaRPr lang="ru-RU" sz="2800" dirty="0" smtClean="0"/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ru-RU" sz="28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ru-RU" sz="2800" i="1">
                                <a:latin typeface="Cambria Math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ru-RU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ru-RU" sz="2800" i="1">
                                <a:latin typeface="Cambria Math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ru-RU" sz="2800" i="1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ru-RU" sz="2800" i="1">
                                    <a:latin typeface="Cambria Math"/>
                                  </a:rPr>
                                  <m:t>196(</m:t>
                                </m:r>
                                <m:sSup>
                                  <m:sSupPr>
                                    <m:ctrlPr>
                                      <a:rPr lang="ru-RU" sz="28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/>
                                      </a:rPr>
                                      <m:t>cos</m:t>
                                    </m:r>
                                  </m:e>
                                  <m:sup>
                                    <m:r>
                                      <a:rPr lang="ru-RU" sz="2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ru-RU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ru-RU" sz="28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sz="28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>
                                            <a:latin typeface="Cambria Math"/>
                                          </a:rPr>
                                          <m:t>𝜋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2800" i="1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800" i="1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e>
                                          <m:sup>
                                            <m:r>
                                              <a:rPr lang="ru-RU" sz="2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ru-RU" sz="28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ru-RU" sz="2800" i="1"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ru-RU" sz="28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/>
                                      </a:rPr>
                                      <m:t>sin</m:t>
                                    </m:r>
                                  </m:e>
                                  <m:sup>
                                    <m:r>
                                      <a:rPr lang="ru-RU" sz="28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ru-RU" sz="28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ru-RU" sz="28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sz="28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>
                                            <a:latin typeface="Cambria Math"/>
                                          </a:rPr>
                                          <m:t>𝜋</m:t>
                                        </m:r>
                                        <m:sSup>
                                          <m:sSupPr>
                                            <m:ctrlPr>
                                              <a:rPr lang="ru-RU" sz="2800" i="1">
                                                <a:latin typeface="Cambria Math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800" i="1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e>
                                          <m:sup>
                                            <m:r>
                                              <a:rPr lang="ru-RU" sz="2800" i="1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ru-RU" sz="2800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ru-RU" sz="2800" i="1">
                                    <a:latin typeface="Cambria Math"/>
                                  </a:rPr>
                                  <m:t>)</m:t>
                                </m:r>
                              </m:e>
                            </m:rad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ru-RU" sz="2800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sz="2800" i="1">
                                      <a:latin typeface="Cambria Math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ru-RU" sz="2800">
                                      <a:latin typeface="Cambria Math"/>
                                    </a:rPr>
                                    <m:t>arcsin</m:t>
                                  </m:r>
                                  <m:d>
                                    <m:d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ru-RU" sz="28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sz="2800" i="1">
                                              <a:latin typeface="Cambria Math"/>
                                            </a:rPr>
                                            <m:t>14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latin typeface="Cambria Math"/>
                                            </a:rPr>
                                            <m:t>sin</m:t>
                                          </m:r>
                                          <m:r>
                                            <a:rPr lang="ru-RU" sz="2800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sz="2800" i="1">
                                                  <a:latin typeface="Cambria Math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ru-RU" sz="2800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800" i="1">
                                                  <a:latin typeface="Cambria Math"/>
                                                </a:rPr>
                                                <m:t>𝜋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2800" i="1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2800" i="1">
                                                      <a:latin typeface="Cambria Math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ru-RU" sz="2800" i="1">
                                                  <a:latin typeface="Cambria Math"/>
                                                </a:rPr>
                                                <m:t>3</m:t>
                                              </m:r>
                                            </m:den>
                                          </m:f>
                                          <m:r>
                                            <a:rPr lang="ru-RU" sz="2800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ru-RU" sz="2800" i="1">
                                                  <a:latin typeface="Cambria Math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ru-RU" sz="2800" i="1">
                                                  <a:latin typeface="Cambria Math"/>
                                                </a:rPr>
                                                <m:t>196(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2800" i="1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800">
                                                      <a:latin typeface="Cambria Math"/>
                                                    </a:rPr>
                                                    <m:t>cos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2800" i="1">
                                                      <a:latin typeface="Cambria Math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ru-RU" sz="28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ru-RU" sz="2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ru-RU" sz="2800" i="1">
                                                          <a:latin typeface="Cambria Math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  <m:t>𝜋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ru-RU" sz="28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/>
                                                            </a:rPr>
                                                            <m:t>𝑡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ru-RU" sz="2800" i="1">
                                                              <a:latin typeface="Cambria Math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num>
                                                    <m:den>
                                                      <m:r>
                                                        <a:rPr lang="ru-RU" sz="2800" i="1">
                                                          <a:latin typeface="Cambria Math"/>
                                                        </a:rPr>
                                                        <m:t>3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  <m:r>
                                                <a:rPr lang="ru-RU" sz="2800" i="1">
                                                  <a:latin typeface="Cambria Math"/>
                                                </a:rPr>
                                                <m:t>+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ru-RU" sz="2800" i="1">
                                                      <a:latin typeface="Cambria Math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800">
                                                      <a:latin typeface="Cambria Math"/>
                                                    </a:rPr>
                                                    <m:t>sin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ru-RU" sz="2800" i="1">
                                                      <a:latin typeface="Cambria Math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ru-RU" sz="280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ru-RU" sz="280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ru-RU" sz="2800" i="1">
                                                          <a:latin typeface="Cambria Math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800" i="1">
                                                          <a:latin typeface="Cambria Math"/>
                                                        </a:rPr>
                                                        <m:t>𝜋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ru-RU" sz="2800" i="1">
                                                              <a:latin typeface="Cambria Math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sz="2800" i="1">
                                                              <a:latin typeface="Cambria Math"/>
                                                            </a:rPr>
                                                            <m:t>𝑡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ru-RU" sz="2800" i="1">
                                                              <a:latin typeface="Cambria Math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num>
                                                    <m:den>
                                                      <m:r>
                                                        <a:rPr lang="ru-RU" sz="2800" i="1">
                                                          <a:latin typeface="Cambria Math"/>
                                                        </a:rPr>
                                                        <m:t>3</m:t>
                                                      </m:r>
                                                    </m:den>
                                                  </m:f>
                                                </m:e>
                                              </m:d>
                                              <m:r>
                                                <a:rPr lang="ru-RU" sz="2800" i="1">
                                                  <a:latin typeface="Cambria Math"/>
                                                </a:rPr>
                                                <m:t>)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ru-RU" sz="2800" i="1">
                                      <a:latin typeface="Cambria Math"/>
                                    </a:rPr>
                                    <m:t>=1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  <m:r>
                      <a:rPr lang="ru-RU" sz="2800" i="1">
                        <a:latin typeface="Cambria Math"/>
                      </a:rPr>
                      <m:t> →</m:t>
                    </m:r>
                    <m:d>
                      <m:dPr>
                        <m:begChr m:val="{"/>
                        <m:endChr m:val=""/>
                        <m:ctrlPr>
                          <a:rPr lang="ru-RU" sz="2800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sz="2800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ru-RU" sz="2800" i="1">
                                <a:latin typeface="Cambria Math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ru-RU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ru-RU" sz="2800" i="1">
                                <a:latin typeface="Cambria Math"/>
                              </a:rPr>
                              <m:t>=14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ru-RU" sz="2800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𝜑</m:t>
                                  </m:r>
                                  <m:d>
                                    <m:d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ru-RU" sz="2800" i="1">
                                      <a:latin typeface="Cambria Math"/>
                                    </a:rPr>
                                    <m:t>=</m:t>
                                  </m:r>
                                  <m:f>
                                    <m:fPr>
                                      <m:ctrlPr>
                                        <a:rPr lang="ru-RU" sz="2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ru-RU" sz="28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𝜋</m:t>
                                      </m:r>
                                      <m:sSup>
                                        <m:sSupPr>
                                          <m:ctrlPr>
                                            <a:rPr lang="ru-RU" sz="2800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i="1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ru-RU" sz="28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ru-RU" sz="2800" i="1">
                                          <a:latin typeface="Cambria Math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=1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ru-RU" sz="2800" dirty="0"/>
                  <a:t> </a:t>
                </a: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48" y="1207201"/>
                <a:ext cx="9603526" cy="4723473"/>
              </a:xfrm>
              <a:prstGeom prst="rect">
                <a:avLst/>
              </a:prstGeom>
              <a:blipFill rotWithShape="1">
                <a:blip r:embed="rId3"/>
                <a:stretch>
                  <a:fillRect l="-1269" t="-12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55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82;p10">
            <a:extLst>
              <a:ext uri="{FF2B5EF4-FFF2-40B4-BE49-F238E27FC236}">
                <a16:creationId xmlns:a16="http://schemas.microsoft.com/office/drawing/2014/main" xmlns="" id="{E1F50917-96C6-24BC-A19A-3412F2B69413}"/>
              </a:ext>
            </a:extLst>
          </p:cNvPr>
          <p:cNvSpPr/>
          <p:nvPr/>
        </p:nvSpPr>
        <p:spPr>
          <a:xfrm>
            <a:off x="487998" y="3565981"/>
            <a:ext cx="4029681" cy="974914"/>
          </a:xfrm>
          <a:prstGeom prst="roundRect">
            <a:avLst>
              <a:gd name="adj" fmla="val 10217"/>
            </a:avLst>
          </a:prstGeom>
          <a:solidFill>
            <a:srgbClr val="D4E5FE"/>
          </a:solidFill>
          <a:ln>
            <a:noFill/>
          </a:ln>
          <a:effectLst>
            <a:outerShdw blurRad="114300" dist="47625" dir="1680000" algn="bl" rotWithShape="0">
              <a:srgbClr val="000000">
                <a:alpha val="8630"/>
              </a:srgbClr>
            </a:outerShdw>
          </a:effectLst>
        </p:spPr>
        <p:txBody>
          <a:bodyPr spcFirstLastPara="1" wrap="square" lIns="90000" tIns="72000" rIns="72000" bIns="0" anchor="t" anchorCtr="0">
            <a:noAutofit/>
          </a:bodyPr>
          <a:lstStyle/>
          <a:p>
            <a:endParaRPr lang="ru-RU" sz="1000" dirty="0">
              <a:solidFill>
                <a:srgbClr val="434343"/>
              </a:solidFill>
              <a:latin typeface="ALS Sector Regular" pitchFamily="2" charset="0"/>
              <a:ea typeface="Roboto Medium"/>
              <a:cs typeface="ALS Sector Regular" pitchFamily="2" charset="0"/>
              <a:sym typeface="Roboto Medium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160184" y="3730428"/>
            <a:ext cx="3031816" cy="3127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61702" y="320065"/>
            <a:ext cx="2539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4400" b="1" dirty="0">
                <a:solidFill>
                  <a:srgbClr val="176DEA"/>
                </a:solidFill>
              </a:rPr>
              <a:t>Решение: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62126" y="1040363"/>
            <a:ext cx="5247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AutoNum type="arabicParenR"/>
            </a:pPr>
            <a:r>
              <a:rPr lang="ru-RU" sz="2800" dirty="0"/>
              <a:t>Найдём </a:t>
            </a:r>
            <a:r>
              <a:rPr lang="ru-RU" sz="2800" b="1" dirty="0">
                <a:solidFill>
                  <a:srgbClr val="176DEA"/>
                </a:solidFill>
              </a:rPr>
              <a:t>скорость</a:t>
            </a:r>
            <a:r>
              <a:rPr lang="ru-RU" sz="2800" dirty="0"/>
              <a:t> точки в </a:t>
            </a:r>
            <a:r>
              <a:rPr lang="ru-RU" sz="2800" b="1" dirty="0">
                <a:solidFill>
                  <a:srgbClr val="176DEA"/>
                </a:solidFill>
              </a:rPr>
              <a:t>ПСК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487998" y="1831993"/>
                <a:ext cx="19355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ru-RU" sz="28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ru-RU" sz="2800" i="1">
                          <a:latin typeface="Cambria Math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ru-RU" sz="2800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ru-RU" sz="2800" i="1">
                              <a:latin typeface="Cambria Math"/>
                            </a:rPr>
                            <m:t>𝑟</m:t>
                          </m:r>
                        </m:e>
                      </m:acc>
                      <m:r>
                        <a:rPr lang="ru-RU" sz="28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98" y="1831993"/>
                <a:ext cx="193553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483381" y="2418366"/>
                <a:ext cx="2985113" cy="969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sz="2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/>
                                </a:rPr>
                                <m:t>𝜑</m:t>
                              </m:r>
                            </m:sub>
                          </m:sSub>
                        </m:e>
                      </m:d>
                      <m:r>
                        <a:rPr lang="ru-RU" sz="28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8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ru-RU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28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ru-RU" sz="2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81" y="2418366"/>
                <a:ext cx="2985113" cy="9691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Прямоугольник 10"/>
              <p:cNvSpPr/>
              <p:nvPr/>
            </p:nvSpPr>
            <p:spPr>
              <a:xfrm>
                <a:off x="483380" y="3581228"/>
                <a:ext cx="416678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sz="28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/>
                                </a:rPr>
                                <m:t>𝜑</m:t>
                              </m:r>
                            </m:sub>
                          </m:sSub>
                        </m:e>
                      </m:d>
                      <m:r>
                        <a:rPr lang="ru-RU" sz="28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ru-RU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/>
                            </a:rPr>
                            <m:t>𝟐𝟖</m:t>
                          </m:r>
                        </m:num>
                        <m:den>
                          <m:r>
                            <a:rPr lang="en-US" sz="2800" b="1" i="1">
                              <a:latin typeface="Cambria Math"/>
                            </a:rPr>
                            <m:t>𝟑</m:t>
                          </m:r>
                        </m:den>
                      </m:f>
                      <m:r>
                        <a:rPr lang="en-US" sz="2800" b="1" i="1">
                          <a:latin typeface="Cambria Math"/>
                        </a:rPr>
                        <m:t>∗</m:t>
                      </m:r>
                      <m:r>
                        <a:rPr lang="en-US" sz="2800" b="1" i="1">
                          <a:latin typeface="Cambria Math"/>
                        </a:rPr>
                        <m:t>𝝅</m:t>
                      </m:r>
                      <m:r>
                        <a:rPr lang="en-US" sz="2800" b="1" i="1">
                          <a:latin typeface="Cambria Math"/>
                        </a:rPr>
                        <m:t> ≈</m:t>
                      </m:r>
                      <m:r>
                        <a:rPr lang="en-US" sz="2800" b="1" i="1">
                          <a:latin typeface="Cambria Math"/>
                        </a:rPr>
                        <m:t>𝟐𝟗</m:t>
                      </m:r>
                      <m:r>
                        <a:rPr lang="en-US" sz="2800" b="1" i="1">
                          <a:latin typeface="Cambria Math"/>
                        </a:rPr>
                        <m:t>,</m:t>
                      </m:r>
                      <m:r>
                        <a:rPr lang="en-US" sz="2800" b="1" i="1">
                          <a:latin typeface="Cambria Math"/>
                        </a:rPr>
                        <m:t>𝟑</m:t>
                      </m:r>
                      <m:r>
                        <a:rPr lang="en-US" sz="2800" b="1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ru-RU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/>
                            </a:rPr>
                            <m:t>м</m:t>
                          </m:r>
                        </m:num>
                        <m:den>
                          <m:r>
                            <a:rPr lang="en-US" sz="2800" b="1" i="1">
                              <a:latin typeface="Cambria Math"/>
                            </a:rPr>
                            <m:t>с</m:t>
                          </m:r>
                        </m:den>
                      </m:f>
                      <m:r>
                        <a:rPr lang="en-US" sz="2800" b="1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1" name="Прямоугольник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80" y="3581228"/>
                <a:ext cx="4166782" cy="90178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869" y="1089506"/>
            <a:ext cx="4759939" cy="463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9782400" y="1169564"/>
                <a:ext cx="472309" cy="394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ru-RU" i="1">
                            <a:latin typeface="Cambria Math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endParaRPr lang="ru-RU" dirty="0"/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400" y="1169564"/>
                <a:ext cx="472309" cy="394019"/>
              </a:xfrm>
              <a:prstGeom prst="rect">
                <a:avLst/>
              </a:prstGeom>
              <a:blipFill rotWithShape="1">
                <a:blip r:embed="rId7"/>
                <a:stretch>
                  <a:fillRect t="-6250" r="-9091" b="-203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Прямоугольник 13"/>
              <p:cNvSpPr/>
              <p:nvPr/>
            </p:nvSpPr>
            <p:spPr>
              <a:xfrm>
                <a:off x="10069647" y="1169564"/>
                <a:ext cx="3891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Прямоугольник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647" y="1169564"/>
                <a:ext cx="389145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7227060" y="1378917"/>
                <a:ext cx="399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060" y="1378917"/>
                <a:ext cx="399597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10458792" y="1366573"/>
                <a:ext cx="351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792" y="1366573"/>
                <a:ext cx="35163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9382803" y="3062861"/>
                <a:ext cx="399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𝜑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803" y="3062861"/>
                <a:ext cx="399597" cy="369332"/>
              </a:xfrm>
              <a:prstGeom prst="rect">
                <a:avLst/>
              </a:prstGeom>
              <a:blipFill rotWithShape="1">
                <a:blip r:embed="rId11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Прямая со стрелкой 18"/>
          <p:cNvCxnSpPr/>
          <p:nvPr/>
        </p:nvCxnSpPr>
        <p:spPr>
          <a:xfrm>
            <a:off x="3185689" y="5114808"/>
            <a:ext cx="1680543" cy="0"/>
          </a:xfrm>
          <a:prstGeom prst="straightConnector1">
            <a:avLst/>
          </a:prstGeom>
          <a:ln w="38100">
            <a:solidFill>
              <a:srgbClr val="176DE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3185689" y="5114808"/>
            <a:ext cx="0" cy="2806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185689" y="5395465"/>
            <a:ext cx="1680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4866232" y="5131280"/>
            <a:ext cx="0" cy="28065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3185689" y="5395465"/>
            <a:ext cx="16805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H="1">
            <a:off x="3185689" y="5411937"/>
            <a:ext cx="168054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ямоугольник 24"/>
              <p:cNvSpPr/>
              <p:nvPr/>
            </p:nvSpPr>
            <p:spPr>
              <a:xfrm>
                <a:off x="3673888" y="5543577"/>
                <a:ext cx="8755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1" i="1" smtClean="0">
                          <a:latin typeface="Cambria Math"/>
                        </a:rPr>
                        <m:t>𝟐𝟎</m:t>
                      </m:r>
                      <m:r>
                        <a:rPr lang="ru-RU" b="1" i="1" smtClean="0">
                          <a:latin typeface="Cambria Math"/>
                        </a:rPr>
                        <m:t> мм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5" name="Прямоуголь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888" y="5543577"/>
                <a:ext cx="87556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ямоугольник 26"/>
              <p:cNvSpPr/>
              <p:nvPr/>
            </p:nvSpPr>
            <p:spPr>
              <a:xfrm>
                <a:off x="3832638" y="4652704"/>
                <a:ext cx="386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/>
                        </a:rPr>
                        <m:t>𝑽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7" name="Прямоуголь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638" y="4652704"/>
                <a:ext cx="386644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ямоугольник 27"/>
              <p:cNvSpPr/>
              <p:nvPr/>
            </p:nvSpPr>
            <p:spPr>
              <a:xfrm>
                <a:off x="487998" y="4821328"/>
                <a:ext cx="2694456" cy="906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ru-RU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/>
                                </a:rPr>
                                <m:t>𝜑</m:t>
                              </m:r>
                            </m:sub>
                          </m:sSub>
                        </m:sub>
                      </m:sSub>
                      <m:r>
                        <a:rPr lang="en-US" sz="2800" b="1" i="1">
                          <a:latin typeface="Cambria Math"/>
                        </a:rPr>
                        <m:t>=</m:t>
                      </m:r>
                      <m:r>
                        <a:rPr lang="ru-RU" sz="2800" b="1" i="1" smtClean="0">
                          <a:latin typeface="Cambria Math"/>
                        </a:rPr>
                        <m:t>𝟎</m:t>
                      </m:r>
                      <m:r>
                        <a:rPr lang="ru-RU" sz="2800" b="1" i="1" smtClean="0">
                          <a:latin typeface="Cambria Math"/>
                        </a:rPr>
                        <m:t>,</m:t>
                      </m:r>
                      <m:r>
                        <a:rPr lang="ru-RU" sz="2800" b="1" i="1" smtClean="0">
                          <a:latin typeface="Cambria Math"/>
                        </a:rPr>
                        <m:t>𝟔𝟖</m:t>
                      </m:r>
                      <m:r>
                        <a:rPr lang="en-US" sz="2800" b="1" i="1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ru-RU" sz="2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ru-RU" sz="2800" b="1" i="1">
                              <a:latin typeface="Cambria Math"/>
                            </a:rPr>
                            <m:t>мм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ru-RU" sz="2800" b="1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b="1" i="1">
                                  <a:latin typeface="Cambria Math"/>
                                </a:rPr>
                                <m:t>м</m:t>
                              </m:r>
                            </m:num>
                            <m:den>
                              <m:r>
                                <a:rPr lang="en-US" sz="2800" b="1" i="1">
                                  <a:latin typeface="Cambria Math"/>
                                </a:rPr>
                                <m:t>с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8" name="Прямоуголь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98" y="4821328"/>
                <a:ext cx="2694456" cy="90691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0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24098</TotalTime>
  <Words>1434</Words>
  <Application>Microsoft Office PowerPoint</Application>
  <PresentationFormat>Произвольный</PresentationFormat>
  <Paragraphs>119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Roboto Medium</vt:lpstr>
      <vt:lpstr>Calibri Light</vt:lpstr>
      <vt:lpstr>Cambria Math</vt:lpstr>
      <vt:lpstr>ALS Sector Regular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creator>Katya Selivanova</dc:creator>
  <cp:lastModifiedBy>123</cp:lastModifiedBy>
  <cp:revision>107</cp:revision>
  <dcterms:created xsi:type="dcterms:W3CDTF">2022-04-18T20:35:07Z</dcterms:created>
  <dcterms:modified xsi:type="dcterms:W3CDTF">2024-06-11T21:04:37Z</dcterms:modified>
</cp:coreProperties>
</file>